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8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9.xml" ContentType="application/vnd.openxmlformats-officedocument.presentationml.notesSlid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0"/>
  </p:notesMasterIdLst>
  <p:sldIdLst>
    <p:sldId id="387" r:id="rId2"/>
    <p:sldId id="385" r:id="rId3"/>
    <p:sldId id="259" r:id="rId4"/>
    <p:sldId id="261" r:id="rId5"/>
    <p:sldId id="286" r:id="rId6"/>
    <p:sldId id="263" r:id="rId7"/>
    <p:sldId id="265" r:id="rId8"/>
    <p:sldId id="266" r:id="rId9"/>
    <p:sldId id="267" r:id="rId10"/>
    <p:sldId id="325" r:id="rId11"/>
    <p:sldId id="327" r:id="rId12"/>
    <p:sldId id="328" r:id="rId13"/>
    <p:sldId id="268" r:id="rId14"/>
    <p:sldId id="329" r:id="rId15"/>
    <p:sldId id="269" r:id="rId16"/>
    <p:sldId id="270" r:id="rId17"/>
    <p:sldId id="330" r:id="rId18"/>
    <p:sldId id="271" r:id="rId19"/>
    <p:sldId id="272" r:id="rId20"/>
    <p:sldId id="361" r:id="rId21"/>
    <p:sldId id="273" r:id="rId22"/>
    <p:sldId id="274" r:id="rId23"/>
    <p:sldId id="275" r:id="rId24"/>
    <p:sldId id="276" r:id="rId25"/>
    <p:sldId id="277" r:id="rId26"/>
    <p:sldId id="278" r:id="rId27"/>
    <p:sldId id="281" r:id="rId28"/>
    <p:sldId id="305" r:id="rId29"/>
    <p:sldId id="306" r:id="rId30"/>
    <p:sldId id="308" r:id="rId31"/>
    <p:sldId id="310" r:id="rId32"/>
    <p:sldId id="312" r:id="rId33"/>
    <p:sldId id="315" r:id="rId34"/>
    <p:sldId id="319" r:id="rId35"/>
    <p:sldId id="322" r:id="rId36"/>
    <p:sldId id="362" r:id="rId37"/>
    <p:sldId id="380" r:id="rId38"/>
    <p:sldId id="383" r:id="rId39"/>
  </p:sldIdLst>
  <p:sldSz cx="12192000" cy="6858000"/>
  <p:notesSz cx="6858000" cy="9144000"/>
  <p:custDataLst>
    <p:tags r:id="rId4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3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B4B7F"/>
    <a:srgbClr val="FF7654"/>
    <a:srgbClr val="3C4856"/>
    <a:srgbClr val="12B19F"/>
    <a:srgbClr val="B554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-474" y="-108"/>
      </p:cViewPr>
      <p:guideLst>
        <p:guide orient="horz" pos="2160"/>
        <p:guide pos="3833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6" d="100"/>
          <a:sy n="86" d="100"/>
        </p:scale>
        <p:origin x="-3846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2025/2/11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515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2E7B-8B71-4CD6-A5D0-1ABF7B6AE47B}" type="datetimeFigureOut">
              <a:rPr lang="zh-CN" altLang="en-US" smtClean="0"/>
              <a:t>2025/2/11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871-602A-4EF6-81A9-833221C54AB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2E7B-8B71-4CD6-A5D0-1ABF7B6AE47B}" type="datetimeFigureOut">
              <a:rPr lang="zh-CN" altLang="en-US" smtClean="0"/>
              <a:t>2025/2/11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871-602A-4EF6-81A9-833221C54AB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2E7B-8B71-4CD6-A5D0-1ABF7B6AE47B}" type="datetimeFigureOut">
              <a:rPr lang="zh-CN" altLang="en-US" smtClean="0"/>
              <a:t>2025/2/11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871-602A-4EF6-81A9-833221C54AB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2E7B-8B71-4CD6-A5D0-1ABF7B6AE47B}" type="datetimeFigureOut">
              <a:rPr lang="zh-CN" altLang="en-US" smtClean="0"/>
              <a:t>2025/2/11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871-602A-4EF6-81A9-833221C54AB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2E7B-8B71-4CD6-A5D0-1ABF7B6AE47B}" type="datetimeFigureOut">
              <a:rPr lang="zh-CN" altLang="en-US" smtClean="0"/>
              <a:t>2025/2/11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871-602A-4EF6-81A9-833221C54AB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2E7B-8B71-4CD6-A5D0-1ABF7B6AE47B}" type="datetimeFigureOut">
              <a:rPr lang="zh-CN" altLang="en-US" smtClean="0"/>
              <a:t>2025/2/11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871-602A-4EF6-81A9-833221C54AB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2E7B-8B71-4CD6-A5D0-1ABF7B6AE47B}" type="datetimeFigureOut">
              <a:rPr lang="zh-CN" altLang="en-US" smtClean="0"/>
              <a:t>2025/2/11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871-602A-4EF6-81A9-833221C54AB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2E7B-8B71-4CD6-A5D0-1ABF7B6AE47B}" type="datetimeFigureOut">
              <a:rPr lang="zh-CN" altLang="en-US" smtClean="0"/>
              <a:t>2025/2/11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871-602A-4EF6-81A9-833221C54AB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2E7B-8B71-4CD6-A5D0-1ABF7B6AE47B}" type="datetimeFigureOut">
              <a:rPr lang="zh-CN" altLang="en-US" smtClean="0"/>
              <a:t>2025/2/11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871-602A-4EF6-81A9-833221C54AB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2E7B-8B71-4CD6-A5D0-1ABF7B6AE47B}" type="datetimeFigureOut">
              <a:rPr lang="zh-CN" altLang="en-US" smtClean="0"/>
              <a:t>2025/2/11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871-602A-4EF6-81A9-833221C54AB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2E7B-8B71-4CD6-A5D0-1ABF7B6AE47B}" type="datetimeFigureOut">
              <a:rPr lang="zh-CN" altLang="en-US" smtClean="0"/>
              <a:t>2025/2/11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871-602A-4EF6-81A9-833221C54AB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765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D:\360安全浏览器下载\包图网_19623519读书片刻阅读海报展板\1.pn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01" y="0"/>
            <a:ext cx="1220466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E72E7B-8B71-4CD6-A5D0-1ABF7B6AE47B}" type="datetimeFigureOut">
              <a:rPr lang="zh-CN" altLang="en-US" smtClean="0"/>
              <a:t>2025/2/11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18B871-602A-4EF6-81A9-833221C54AB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tags" Target="../tags/tag8.xml"/><Relationship Id="rId7" Type="http://schemas.openxmlformats.org/officeDocument/2006/relationships/image" Target="../media/image14.pn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image" Target="../media/image13.pn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notesSlide" Target="../notesSlides/notesSlide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4" Type="http://schemas.openxmlformats.org/officeDocument/2006/relationships/image" Target="../media/image37.emf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tags" Target="../tags/tag18.xml"/><Relationship Id="rId7" Type="http://schemas.openxmlformats.org/officeDocument/2006/relationships/image" Target="../media/image41.png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image" Target="../media/image40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tags" Target="../tags/tag28.xml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tags" Target="../tags/tag31.xml"/><Relationship Id="rId7" Type="http://schemas.openxmlformats.org/officeDocument/2006/relationships/image" Target="../media/image50.png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image" Target="../media/image49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32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tags" Target="../tags/tag40.xml"/><Relationship Id="rId13" Type="http://schemas.openxmlformats.org/officeDocument/2006/relationships/image" Target="../media/image55.png"/><Relationship Id="rId3" Type="http://schemas.openxmlformats.org/officeDocument/2006/relationships/tags" Target="../tags/tag35.xml"/><Relationship Id="rId7" Type="http://schemas.openxmlformats.org/officeDocument/2006/relationships/tags" Target="../tags/tag39.xml"/><Relationship Id="rId12" Type="http://schemas.openxmlformats.org/officeDocument/2006/relationships/image" Target="../media/image54.png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6" Type="http://schemas.openxmlformats.org/officeDocument/2006/relationships/tags" Target="../tags/tag38.xml"/><Relationship Id="rId11" Type="http://schemas.openxmlformats.org/officeDocument/2006/relationships/image" Target="../media/image53.png"/><Relationship Id="rId5" Type="http://schemas.openxmlformats.org/officeDocument/2006/relationships/tags" Target="../tags/tag37.xml"/><Relationship Id="rId10" Type="http://schemas.openxmlformats.org/officeDocument/2006/relationships/image" Target="../media/image52.jpeg"/><Relationship Id="rId4" Type="http://schemas.openxmlformats.org/officeDocument/2006/relationships/tags" Target="../tags/tag36.xml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5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5" Type="http://schemas.openxmlformats.org/officeDocument/2006/relationships/image" Target="../media/image57.png"/><Relationship Id="rId4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6"/>
          <p:cNvSpPr txBox="1"/>
          <p:nvPr/>
        </p:nvSpPr>
        <p:spPr>
          <a:xfrm>
            <a:off x="1980770" y="1278562"/>
            <a:ext cx="76589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b="1" dirty="0">
                <a:solidFill>
                  <a:srgbClr val="3B4B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智慧树网</a:t>
            </a:r>
            <a:r>
              <a:rPr lang="en-US" altLang="zh-CN" sz="5400" b="1" dirty="0">
                <a:solidFill>
                  <a:srgbClr val="3B4B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5400" b="1" dirty="0">
                <a:solidFill>
                  <a:srgbClr val="3B4B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在线共享课程</a:t>
            </a:r>
          </a:p>
        </p:txBody>
      </p:sp>
      <p:sp>
        <p:nvSpPr>
          <p:cNvPr id="6" name="文本框 8"/>
          <p:cNvSpPr txBox="1"/>
          <p:nvPr/>
        </p:nvSpPr>
        <p:spPr>
          <a:xfrm>
            <a:off x="2962991" y="2234102"/>
            <a:ext cx="5694482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spc="300" dirty="0">
                <a:solidFill>
                  <a:srgbClr val="FF76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选课校 </a:t>
            </a:r>
            <a:r>
              <a:rPr lang="zh-CN" altLang="en-US" sz="3200" spc="300" dirty="0">
                <a:solidFill>
                  <a:srgbClr val="FF76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教师端讲解</a:t>
            </a:r>
            <a:r>
              <a:rPr lang="en-US" altLang="zh-CN" sz="3200" spc="300" dirty="0">
                <a:solidFill>
                  <a:srgbClr val="FF76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-2</a:t>
            </a:r>
            <a:r>
              <a:rPr lang="en-US" sz="3200" spc="300" dirty="0">
                <a:solidFill>
                  <a:srgbClr val="FF76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sz="3200" spc="300" dirty="0">
                <a:solidFill>
                  <a:srgbClr val="FF76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春夏</a:t>
            </a:r>
          </a:p>
        </p:txBody>
      </p:sp>
      <p:pic>
        <p:nvPicPr>
          <p:cNvPr id="1026" name="Picture 2" descr="D:\LOGO完整200-65-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4242" y="0"/>
            <a:ext cx="3254375" cy="1058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4" name="图片 22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16" t="28100" r="14682"/>
          <a:stretch/>
        </p:blipFill>
        <p:spPr>
          <a:xfrm>
            <a:off x="2474753" y="2986639"/>
            <a:ext cx="7452290" cy="3871361"/>
          </a:xfrm>
          <a:prstGeom prst="rect">
            <a:avLst/>
          </a:prstGeom>
          <a:effectLst>
            <a:softEdge rad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  <p:bldLst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 flipH="1">
            <a:off x="2396200" y="3266479"/>
            <a:ext cx="647700" cy="810815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KSO_GN3"/>
          <p:cNvSpPr txBox="1">
            <a:spLocks noChangeArrowheads="1"/>
          </p:cNvSpPr>
          <p:nvPr/>
        </p:nvSpPr>
        <p:spPr bwMode="auto">
          <a:xfrm>
            <a:off x="1637375" y="3266478"/>
            <a:ext cx="954088" cy="692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rgbClr val="FF7654"/>
                </a:solidFill>
                <a:effectLst/>
                <a:uLnTx/>
                <a:uFillTx/>
                <a:latin typeface="思源黑体 CN Bold" pitchFamily="34" charset="-122"/>
                <a:ea typeface="思源黑体 CN Bold" pitchFamily="34" charset="-122"/>
                <a:cs typeface="Arial" panose="020B0604020202020204" pitchFamily="34" charset="0"/>
              </a:rPr>
              <a:t>03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FF7654"/>
              </a:solidFill>
              <a:effectLst/>
              <a:uLnTx/>
              <a:uFillTx/>
              <a:latin typeface="思源黑体 CN Bold" pitchFamily="34" charset="-122"/>
              <a:ea typeface="思源黑体 CN Bold" pitchFamily="34" charset="-122"/>
              <a:cs typeface="Arial" panose="020B0604020202020204" pitchFamily="34" charset="0"/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2396200" y="2408037"/>
            <a:ext cx="647700" cy="809625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KSO_GN2"/>
          <p:cNvSpPr txBox="1">
            <a:spLocks noChangeArrowheads="1"/>
          </p:cNvSpPr>
          <p:nvPr/>
        </p:nvSpPr>
        <p:spPr bwMode="auto">
          <a:xfrm>
            <a:off x="1637375" y="2408037"/>
            <a:ext cx="954088" cy="691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rgbClr val="FF7654"/>
                </a:solidFill>
                <a:effectLst/>
                <a:uLnTx/>
                <a:uFillTx/>
                <a:latin typeface="思源黑体 CN Bold" pitchFamily="34" charset="-122"/>
                <a:ea typeface="思源黑体 CN Bold" pitchFamily="34" charset="-122"/>
                <a:cs typeface="Arial" panose="020B0604020202020204" pitchFamily="34" charset="0"/>
              </a:rPr>
              <a:t>02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FF7654"/>
              </a:solidFill>
              <a:effectLst/>
              <a:uLnTx/>
              <a:uFillTx/>
              <a:latin typeface="思源黑体 CN Bold" pitchFamily="34" charset="-122"/>
              <a:ea typeface="思源黑体 CN Bold" pitchFamily="34" charset="-122"/>
              <a:cs typeface="Arial" panose="020B0604020202020204" pitchFamily="34" charset="0"/>
            </a:endParaRPr>
          </a:p>
        </p:txBody>
      </p:sp>
      <p:cxnSp>
        <p:nvCxnSpPr>
          <p:cNvPr id="8" name="直接连接符 7"/>
          <p:cNvCxnSpPr/>
          <p:nvPr/>
        </p:nvCxnSpPr>
        <p:spPr>
          <a:xfrm flipH="1">
            <a:off x="2396200" y="1548406"/>
            <a:ext cx="647700" cy="810816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KSO_GN1"/>
          <p:cNvSpPr txBox="1">
            <a:spLocks noChangeArrowheads="1"/>
          </p:cNvSpPr>
          <p:nvPr/>
        </p:nvSpPr>
        <p:spPr bwMode="auto">
          <a:xfrm>
            <a:off x="1637375" y="1548406"/>
            <a:ext cx="954088" cy="692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rgbClr val="FF7654"/>
                </a:solidFill>
                <a:effectLst/>
                <a:uLnTx/>
                <a:uFillTx/>
                <a:latin typeface="思源黑体 CN Bold" pitchFamily="34" charset="-122"/>
                <a:ea typeface="思源黑体 CN Bold" pitchFamily="34" charset="-122"/>
                <a:cs typeface="Arial" panose="020B0604020202020204" pitchFamily="34" charset="0"/>
              </a:rPr>
              <a:t>01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FF7654"/>
              </a:solidFill>
              <a:effectLst/>
              <a:uLnTx/>
              <a:uFillTx/>
              <a:latin typeface="思源黑体 CN Bold" pitchFamily="34" charset="-122"/>
              <a:ea typeface="思源黑体 CN Bold" pitchFamily="34" charset="-122"/>
              <a:cs typeface="Arial" panose="020B0604020202020204" pitchFamily="34" charset="0"/>
            </a:endParaRPr>
          </a:p>
        </p:txBody>
      </p:sp>
      <p:cxnSp>
        <p:nvCxnSpPr>
          <p:cNvPr id="10" name="直接连接符 9"/>
          <p:cNvCxnSpPr/>
          <p:nvPr/>
        </p:nvCxnSpPr>
        <p:spPr>
          <a:xfrm flipH="1">
            <a:off x="2396200" y="4126110"/>
            <a:ext cx="647700" cy="809625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KSO_GN3"/>
          <p:cNvSpPr txBox="1">
            <a:spLocks noChangeArrowheads="1"/>
          </p:cNvSpPr>
          <p:nvPr/>
        </p:nvSpPr>
        <p:spPr bwMode="auto">
          <a:xfrm>
            <a:off x="1637375" y="4126711"/>
            <a:ext cx="954088" cy="691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rgbClr val="FF7654"/>
                </a:solidFill>
                <a:effectLst/>
                <a:uLnTx/>
                <a:uFillTx/>
                <a:latin typeface="思源黑体 CN Bold" pitchFamily="34" charset="-122"/>
                <a:ea typeface="思源黑体 CN Bold" pitchFamily="34" charset="-122"/>
                <a:cs typeface="Arial" panose="020B0604020202020204" pitchFamily="34" charset="0"/>
              </a:rPr>
              <a:t>04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FF7654"/>
              </a:solidFill>
              <a:effectLst/>
              <a:uLnTx/>
              <a:uFillTx/>
              <a:latin typeface="思源黑体 CN Bold" pitchFamily="34" charset="-122"/>
              <a:ea typeface="思源黑体 CN Bold" pitchFamily="34" charset="-122"/>
              <a:cs typeface="Arial" panose="020B0604020202020204" pitchFamily="34" charset="0"/>
            </a:endParaRPr>
          </a:p>
        </p:txBody>
      </p:sp>
      <p:cxnSp>
        <p:nvCxnSpPr>
          <p:cNvPr id="12" name="直接连接符 11"/>
          <p:cNvCxnSpPr/>
          <p:nvPr>
            <p:custDataLst>
              <p:tags r:id="rId1"/>
            </p:custDataLst>
          </p:nvPr>
        </p:nvCxnSpPr>
        <p:spPr>
          <a:xfrm flipH="1">
            <a:off x="2395565" y="4941450"/>
            <a:ext cx="647700" cy="809625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KSO_GN3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636740" y="4942051"/>
            <a:ext cx="954088" cy="691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rgbClr val="FF7654"/>
                </a:solidFill>
                <a:effectLst/>
                <a:uLnTx/>
                <a:uFillTx/>
                <a:latin typeface="思源黑体 CN Bold" pitchFamily="34" charset="-122"/>
                <a:ea typeface="思源黑体 CN Bold" pitchFamily="34" charset="-122"/>
                <a:cs typeface="Arial" panose="020B0604020202020204" pitchFamily="34" charset="0"/>
              </a:rPr>
              <a:t>05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FF7654"/>
              </a:solidFill>
              <a:effectLst/>
              <a:uLnTx/>
              <a:uFillTx/>
              <a:latin typeface="思源黑体 CN Bold" pitchFamily="34" charset="-122"/>
              <a:ea typeface="思源黑体 CN Bold" pitchFamily="34" charset="-122"/>
              <a:cs typeface="Arial" panose="020B0604020202020204" pitchFamily="34" charset="0"/>
            </a:endParaRPr>
          </a:p>
        </p:txBody>
      </p:sp>
      <p:sp>
        <p:nvSpPr>
          <p:cNvPr id="14" name="文本框 15"/>
          <p:cNvSpPr txBox="1"/>
          <p:nvPr/>
        </p:nvSpPr>
        <p:spPr>
          <a:xfrm>
            <a:off x="3262630" y="1555115"/>
            <a:ext cx="194881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Bold" pitchFamily="34" charset="-122"/>
                <a:ea typeface="思源黑体 CN Bold" pitchFamily="34" charset="-122"/>
              </a:rPr>
              <a:t>登录认证</a:t>
            </a:r>
          </a:p>
        </p:txBody>
      </p:sp>
      <p:sp>
        <p:nvSpPr>
          <p:cNvPr id="15" name="文本框 17"/>
          <p:cNvSpPr txBox="1"/>
          <p:nvPr/>
        </p:nvSpPr>
        <p:spPr>
          <a:xfrm>
            <a:off x="3263265" y="2350770"/>
            <a:ext cx="40640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Bold" pitchFamily="34" charset="-122"/>
                <a:ea typeface="思源黑体 CN Bold" pitchFamily="34" charset="-122"/>
              </a:rPr>
              <a:t>平台操作与课程运行</a:t>
            </a:r>
          </a:p>
        </p:txBody>
      </p:sp>
      <p:sp>
        <p:nvSpPr>
          <p:cNvPr id="16" name="文本框 21"/>
          <p:cNvSpPr txBox="1"/>
          <p:nvPr/>
        </p:nvSpPr>
        <p:spPr>
          <a:xfrm>
            <a:off x="3263265" y="3279775"/>
            <a:ext cx="40640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Bold" pitchFamily="34" charset="-122"/>
                <a:ea typeface="思源黑体 CN Bold" pitchFamily="34" charset="-122"/>
              </a:rPr>
              <a:t>考核与成绩管理</a:t>
            </a:r>
          </a:p>
        </p:txBody>
      </p:sp>
      <p:sp>
        <p:nvSpPr>
          <p:cNvPr id="17" name="文本框 23"/>
          <p:cNvSpPr txBox="1"/>
          <p:nvPr/>
        </p:nvSpPr>
        <p:spPr>
          <a:xfrm>
            <a:off x="3263265" y="4152265"/>
            <a:ext cx="526224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Bold" pitchFamily="34" charset="-122"/>
                <a:ea typeface="思源黑体 CN Bold" pitchFamily="34" charset="-122"/>
                <a:cs typeface="仿宋" panose="02010609060101010101" charset="-122"/>
              </a:rPr>
              <a:t>知到</a:t>
            </a:r>
            <a:r>
              <a:rPr lang="en-US" altLang="zh-CN" sz="32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Bold" pitchFamily="34" charset="-122"/>
                <a:ea typeface="思源黑体 CN Bold" pitchFamily="34" charset="-122"/>
                <a:cs typeface="仿宋" panose="02010609060101010101" charset="-122"/>
              </a:rPr>
              <a:t>-</a:t>
            </a:r>
            <a:r>
              <a:rPr lang="zh-CN" altLang="en-US" sz="32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Bold" pitchFamily="34" charset="-122"/>
                <a:ea typeface="思源黑体 CN Bold" pitchFamily="34" charset="-122"/>
                <a:cs typeface="仿宋" panose="02010609060101010101" charset="-122"/>
              </a:rPr>
              <a:t>教师版</a:t>
            </a:r>
            <a:r>
              <a:rPr lang="en-US" altLang="zh-CN" sz="32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Bold" pitchFamily="34" charset="-122"/>
                <a:ea typeface="思源黑体 CN Bold" pitchFamily="34" charset="-122"/>
                <a:cs typeface="仿宋" panose="02010609060101010101" charset="-122"/>
              </a:rPr>
              <a:t>APP</a:t>
            </a:r>
            <a:r>
              <a:rPr lang="zh-CN" altLang="en-US" sz="32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Bold" pitchFamily="34" charset="-122"/>
                <a:ea typeface="思源黑体 CN Bold" pitchFamily="34" charset="-122"/>
                <a:cs typeface="仿宋" panose="02010609060101010101" charset="-122"/>
              </a:rPr>
              <a:t>下载与使用</a:t>
            </a:r>
          </a:p>
        </p:txBody>
      </p:sp>
      <p:sp>
        <p:nvSpPr>
          <p:cNvPr id="18" name="文本框 24"/>
          <p:cNvSpPr txBox="1"/>
          <p:nvPr/>
        </p:nvSpPr>
        <p:spPr>
          <a:xfrm>
            <a:off x="3263265" y="4949190"/>
            <a:ext cx="40640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Bold" pitchFamily="34" charset="-122"/>
                <a:ea typeface="思源黑体 CN Bold" pitchFamily="34" charset="-122"/>
              </a:rPr>
              <a:t>教师自助功能操作</a:t>
            </a:r>
          </a:p>
        </p:txBody>
      </p:sp>
      <p:sp>
        <p:nvSpPr>
          <p:cNvPr id="22" name="文本框 45"/>
          <p:cNvSpPr txBox="1"/>
          <p:nvPr/>
        </p:nvSpPr>
        <p:spPr>
          <a:xfrm>
            <a:off x="4705068" y="343910"/>
            <a:ext cx="2781865" cy="651033"/>
          </a:xfrm>
          <a:prstGeom prst="rect">
            <a:avLst/>
          </a:prstGeom>
          <a:noFill/>
        </p:spPr>
        <p:txBody>
          <a:bodyPr wrap="none" rtlCol="0">
            <a:no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4000" spc="600" dirty="0" smtClean="0">
                <a:solidFill>
                  <a:srgbClr val="FF7654"/>
                </a:solidFill>
                <a:latin typeface="思源黑体 CN Bold" pitchFamily="34" charset="-122"/>
                <a:ea typeface="思源黑体 CN Bold" pitchFamily="34" charset="-122"/>
              </a:rPr>
              <a:t>目录</a:t>
            </a:r>
            <a:endParaRPr lang="zh-CN" altLang="en-US" sz="4000" spc="600" dirty="0">
              <a:solidFill>
                <a:srgbClr val="FF7654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4363268" y="513674"/>
            <a:ext cx="3465464" cy="307269"/>
            <a:chOff x="3627717" y="513674"/>
            <a:chExt cx="3465464" cy="307269"/>
          </a:xfrm>
        </p:grpSpPr>
        <p:grpSp>
          <p:nvGrpSpPr>
            <p:cNvPr id="25" name="组合 24"/>
            <p:cNvGrpSpPr/>
            <p:nvPr/>
          </p:nvGrpSpPr>
          <p:grpSpPr>
            <a:xfrm flipH="1">
              <a:off x="6274031" y="513674"/>
              <a:ext cx="819150" cy="303034"/>
              <a:chOff x="4229100" y="809417"/>
              <a:chExt cx="2432050" cy="596855"/>
            </a:xfrm>
          </p:grpSpPr>
          <p:sp>
            <p:nvSpPr>
              <p:cNvPr id="30" name="箭头: 右 48"/>
              <p:cNvSpPr/>
              <p:nvPr/>
            </p:nvSpPr>
            <p:spPr>
              <a:xfrm>
                <a:off x="4229100" y="809417"/>
                <a:ext cx="704850" cy="596855"/>
              </a:xfrm>
              <a:prstGeom prst="rightArrow">
                <a:avLst/>
              </a:prstGeom>
              <a:gradFill flip="none" rotWithShape="1">
                <a:gsLst>
                  <a:gs pos="0">
                    <a:schemeClr val="bg1">
                      <a:alpha val="0"/>
                    </a:schemeClr>
                  </a:gs>
                  <a:gs pos="100000">
                    <a:srgbClr val="3B4B7F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箭头: 右 49"/>
              <p:cNvSpPr/>
              <p:nvPr/>
            </p:nvSpPr>
            <p:spPr>
              <a:xfrm>
                <a:off x="5092700" y="809417"/>
                <a:ext cx="704850" cy="596855"/>
              </a:xfrm>
              <a:prstGeom prst="rightArrow">
                <a:avLst/>
              </a:prstGeom>
              <a:gradFill flip="none" rotWithShape="1">
                <a:gsLst>
                  <a:gs pos="0">
                    <a:schemeClr val="bg1">
                      <a:alpha val="0"/>
                    </a:schemeClr>
                  </a:gs>
                  <a:gs pos="100000">
                    <a:srgbClr val="3B4B7F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箭头: 右 50"/>
              <p:cNvSpPr/>
              <p:nvPr/>
            </p:nvSpPr>
            <p:spPr>
              <a:xfrm>
                <a:off x="5956300" y="809417"/>
                <a:ext cx="704850" cy="596855"/>
              </a:xfrm>
              <a:prstGeom prst="rightArrow">
                <a:avLst/>
              </a:prstGeom>
              <a:gradFill flip="none" rotWithShape="1">
                <a:gsLst>
                  <a:gs pos="0">
                    <a:schemeClr val="bg1">
                      <a:alpha val="0"/>
                    </a:schemeClr>
                  </a:gs>
                  <a:gs pos="100000">
                    <a:srgbClr val="3B4B7F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6" name="组合 25"/>
            <p:cNvGrpSpPr/>
            <p:nvPr/>
          </p:nvGrpSpPr>
          <p:grpSpPr>
            <a:xfrm>
              <a:off x="3627717" y="517909"/>
              <a:ext cx="819150" cy="303034"/>
              <a:chOff x="4229100" y="809417"/>
              <a:chExt cx="2432050" cy="596855"/>
            </a:xfrm>
          </p:grpSpPr>
          <p:sp>
            <p:nvSpPr>
              <p:cNvPr id="27" name="箭头: 右 52"/>
              <p:cNvSpPr/>
              <p:nvPr/>
            </p:nvSpPr>
            <p:spPr>
              <a:xfrm>
                <a:off x="4229100" y="809417"/>
                <a:ext cx="704850" cy="596855"/>
              </a:xfrm>
              <a:prstGeom prst="rightArrow">
                <a:avLst/>
              </a:prstGeom>
              <a:gradFill flip="none" rotWithShape="1">
                <a:gsLst>
                  <a:gs pos="0">
                    <a:schemeClr val="bg1">
                      <a:alpha val="0"/>
                    </a:schemeClr>
                  </a:gs>
                  <a:gs pos="100000">
                    <a:srgbClr val="3B4B7F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箭头: 右 53"/>
              <p:cNvSpPr/>
              <p:nvPr/>
            </p:nvSpPr>
            <p:spPr>
              <a:xfrm>
                <a:off x="5092700" y="809417"/>
                <a:ext cx="704850" cy="596855"/>
              </a:xfrm>
              <a:prstGeom prst="rightArrow">
                <a:avLst/>
              </a:prstGeom>
              <a:gradFill flip="none" rotWithShape="1">
                <a:gsLst>
                  <a:gs pos="0">
                    <a:schemeClr val="bg1">
                      <a:alpha val="0"/>
                    </a:schemeClr>
                  </a:gs>
                  <a:gs pos="100000">
                    <a:srgbClr val="3B4B7F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箭头: 右 54"/>
              <p:cNvSpPr/>
              <p:nvPr/>
            </p:nvSpPr>
            <p:spPr>
              <a:xfrm>
                <a:off x="5956300" y="809417"/>
                <a:ext cx="704850" cy="596855"/>
              </a:xfrm>
              <a:prstGeom prst="rightArrow">
                <a:avLst/>
              </a:prstGeom>
              <a:gradFill flip="none" rotWithShape="1">
                <a:gsLst>
                  <a:gs pos="0">
                    <a:schemeClr val="bg1">
                      <a:alpha val="0"/>
                    </a:schemeClr>
                  </a:gs>
                  <a:gs pos="100000">
                    <a:srgbClr val="3B4B7F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pic>
        <p:nvPicPr>
          <p:cNvPr id="34" name="图片 3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2326" y="2579412"/>
            <a:ext cx="3949188" cy="42279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  <p:bldLst>
      <p:bldP spid="5" grpId="0"/>
      <p:bldP spid="7" grpId="0"/>
      <p:bldP spid="9" grpId="0"/>
      <p:bldP spid="11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01. </a:t>
            </a:r>
            <a:r>
              <a:rPr lang="zh-CN" altLang="en-US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登录</a:t>
            </a:r>
          </a:p>
        </p:txBody>
      </p:sp>
      <p:sp>
        <p:nvSpPr>
          <p:cNvPr id="27" name="文本框 5"/>
          <p:cNvSpPr txBox="1"/>
          <p:nvPr/>
        </p:nvSpPr>
        <p:spPr>
          <a:xfrm>
            <a:off x="570230" y="1546860"/>
            <a:ext cx="6853555" cy="463994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、教师端无需自行注册，账号由智慧树网根据学校提供的选课老师信息（工号，姓名，手机号码，所属学院）统一进行配置。</a:t>
            </a:r>
          </a:p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、智慧树官网：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www.zhihuishu.com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，账号为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手机号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，初始密码为“</a:t>
            </a:r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Zhihuishu@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教工号后六位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”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（若小于或等于6位，则为全部教工号）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”。若登录时显示账号密码不正确，则直接点击右下角“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忘记密码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”重设即可。</a:t>
            </a:r>
          </a:p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、W</a:t>
            </a:r>
            <a:r>
              <a:rPr lang="en-US" altLang="zh-CN" sz="20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eb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与A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教师端账号是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共享的，W</a:t>
            </a:r>
            <a:r>
              <a:rPr lang="en-US" altLang="zh-CN" sz="20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eb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端的操作可在A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上同步体现。</a:t>
            </a: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654290" y="1546860"/>
            <a:ext cx="3835400" cy="447040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01. </a:t>
            </a:r>
            <a:r>
              <a:rPr lang="zh-CN" altLang="en-US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登录</a:t>
            </a:r>
          </a:p>
        </p:txBody>
      </p:sp>
      <p:sp>
        <p:nvSpPr>
          <p:cNvPr id="10" name="矩形 3"/>
          <p:cNvSpPr/>
          <p:nvPr/>
        </p:nvSpPr>
        <p:spPr>
          <a:xfrm>
            <a:off x="1333500" y="4923790"/>
            <a:ext cx="8646160" cy="1014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charset="0"/>
              <a:buChar char="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进入登录状态后，点击姓名左侧“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我的学堂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”即可进入功能界面，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顶部姓名左侧【身份切换】界面选择【选课老师】身份，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也可自由切换其他身份。</a:t>
            </a:r>
            <a:endParaRPr lang="zh-CN" altLang="en-US" sz="20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897890" y="1512570"/>
            <a:ext cx="4218305" cy="341122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6195" y="1512570"/>
            <a:ext cx="6066155" cy="32048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01. </a:t>
            </a:r>
            <a:r>
              <a:rPr lang="zh-CN" altLang="en-US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登录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880110" y="4520565"/>
            <a:ext cx="444119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找到对应课程，点击笔记本样式按钮可查看本校运行时间及成绩比例设置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865" y="1457960"/>
            <a:ext cx="4488815" cy="291211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9995" y="1457960"/>
            <a:ext cx="6687185" cy="4077335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01. </a:t>
            </a:r>
            <a:r>
              <a:rPr lang="zh-CN" altLang="en-US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登录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500" y="907415"/>
            <a:ext cx="11282680" cy="5493385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54"/>
          <p:cNvCxnSpPr/>
          <p:nvPr/>
        </p:nvCxnSpPr>
        <p:spPr>
          <a:xfrm>
            <a:off x="779763" y="4500978"/>
            <a:ext cx="10477122" cy="0"/>
          </a:xfrm>
          <a:prstGeom prst="line">
            <a:avLst/>
          </a:prstGeom>
          <a:ln w="276225" cap="rnd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0" y="0"/>
            <a:ext cx="12192000" cy="1731146"/>
          </a:xfrm>
          <a:prstGeom prst="rect">
            <a:avLst/>
          </a:prstGeom>
          <a:solidFill>
            <a:srgbClr val="FF7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053260" y="656272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02.</a:t>
            </a:r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平台操作与课程运行</a:t>
            </a:r>
          </a:p>
        </p:txBody>
      </p:sp>
      <p:sp>
        <p:nvSpPr>
          <p:cNvPr id="6" name="Teardrop 29"/>
          <p:cNvSpPr/>
          <p:nvPr/>
        </p:nvSpPr>
        <p:spPr>
          <a:xfrm rot="8100000">
            <a:off x="1144168" y="2485724"/>
            <a:ext cx="1374544" cy="1374536"/>
          </a:xfrm>
          <a:prstGeom prst="teardrop">
            <a:avLst>
              <a:gd name="adj" fmla="val 138114"/>
            </a:avLst>
          </a:prstGeom>
          <a:solidFill>
            <a:srgbClr val="3B4B7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Oval 30"/>
          <p:cNvSpPr/>
          <p:nvPr/>
        </p:nvSpPr>
        <p:spPr>
          <a:xfrm>
            <a:off x="1199086" y="2529600"/>
            <a:ext cx="1270051" cy="127004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zh-CN" altLang="en-US" sz="2000" dirty="0">
              <a:solidFill>
                <a:srgbClr val="3C485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ardrop 29"/>
          <p:cNvSpPr/>
          <p:nvPr/>
        </p:nvSpPr>
        <p:spPr>
          <a:xfrm rot="8100000">
            <a:off x="3186031" y="2485723"/>
            <a:ext cx="1374544" cy="1374536"/>
          </a:xfrm>
          <a:prstGeom prst="teardrop">
            <a:avLst>
              <a:gd name="adj" fmla="val 138114"/>
            </a:avLst>
          </a:prstGeom>
          <a:solidFill>
            <a:srgbClr val="3B4B7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" name="Oval 30"/>
          <p:cNvSpPr/>
          <p:nvPr/>
        </p:nvSpPr>
        <p:spPr>
          <a:xfrm>
            <a:off x="3240949" y="2529599"/>
            <a:ext cx="1270051" cy="127004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30000"/>
              </a:lnSpc>
            </a:pPr>
            <a:endParaRPr lang="zh-CN" altLang="en-US" sz="2000" dirty="0">
              <a:solidFill>
                <a:srgbClr val="3C485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ardrop 29"/>
          <p:cNvSpPr/>
          <p:nvPr/>
        </p:nvSpPr>
        <p:spPr>
          <a:xfrm rot="8100000">
            <a:off x="5469518" y="2485724"/>
            <a:ext cx="1374544" cy="1374536"/>
          </a:xfrm>
          <a:prstGeom prst="teardrop">
            <a:avLst>
              <a:gd name="adj" fmla="val 138114"/>
            </a:avLst>
          </a:prstGeom>
          <a:solidFill>
            <a:srgbClr val="3B4B7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" name="Oval 30"/>
          <p:cNvSpPr/>
          <p:nvPr/>
        </p:nvSpPr>
        <p:spPr>
          <a:xfrm>
            <a:off x="5524436" y="2529600"/>
            <a:ext cx="1270051" cy="127004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zh-CN" altLang="en-US" sz="2000" dirty="0">
              <a:solidFill>
                <a:srgbClr val="3C485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ardrop 29"/>
          <p:cNvSpPr/>
          <p:nvPr/>
        </p:nvSpPr>
        <p:spPr>
          <a:xfrm rot="8100000">
            <a:off x="7511381" y="2485723"/>
            <a:ext cx="1374544" cy="1374536"/>
          </a:xfrm>
          <a:prstGeom prst="teardrop">
            <a:avLst>
              <a:gd name="adj" fmla="val 138114"/>
            </a:avLst>
          </a:prstGeom>
          <a:solidFill>
            <a:srgbClr val="3B4B7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" name="Oval 30"/>
          <p:cNvSpPr/>
          <p:nvPr/>
        </p:nvSpPr>
        <p:spPr>
          <a:xfrm>
            <a:off x="7566299" y="2529599"/>
            <a:ext cx="1270051" cy="127004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zh-CN" altLang="en-US" sz="2000" dirty="0">
              <a:solidFill>
                <a:srgbClr val="3C485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ardrop 29"/>
          <p:cNvSpPr/>
          <p:nvPr/>
        </p:nvSpPr>
        <p:spPr>
          <a:xfrm rot="8100000">
            <a:off x="9553244" y="2485723"/>
            <a:ext cx="1374544" cy="1374536"/>
          </a:xfrm>
          <a:prstGeom prst="teardrop">
            <a:avLst>
              <a:gd name="adj" fmla="val 138114"/>
            </a:avLst>
          </a:prstGeom>
          <a:solidFill>
            <a:srgbClr val="3B4B7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" name="Oval 30"/>
          <p:cNvSpPr/>
          <p:nvPr/>
        </p:nvSpPr>
        <p:spPr>
          <a:xfrm>
            <a:off x="9608162" y="2529599"/>
            <a:ext cx="1270051" cy="127004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zh-CN" altLang="en-US" sz="2000" dirty="0">
              <a:solidFill>
                <a:srgbClr val="3C485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文本框 2"/>
          <p:cNvSpPr txBox="1">
            <a:spLocks noChangeArrowheads="1"/>
          </p:cNvSpPr>
          <p:nvPr/>
        </p:nvSpPr>
        <p:spPr bwMode="auto">
          <a:xfrm flipH="1">
            <a:off x="1094639" y="2643176"/>
            <a:ext cx="1476992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solidFill>
                  <a:srgbClr val="3C48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学生</a:t>
            </a:r>
            <a:endParaRPr lang="en-US" altLang="zh-CN" sz="2400" b="1" dirty="0">
              <a:solidFill>
                <a:srgbClr val="3C485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solidFill>
                  <a:srgbClr val="3C48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导学课</a:t>
            </a:r>
          </a:p>
        </p:txBody>
      </p:sp>
      <p:sp>
        <p:nvSpPr>
          <p:cNvPr id="19" name="文本框 2"/>
          <p:cNvSpPr txBox="1">
            <a:spLocks noChangeArrowheads="1"/>
          </p:cNvSpPr>
          <p:nvPr/>
        </p:nvSpPr>
        <p:spPr bwMode="auto">
          <a:xfrm flipH="1">
            <a:off x="3153553" y="2643176"/>
            <a:ext cx="1476992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solidFill>
                  <a:srgbClr val="3C48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在线</a:t>
            </a:r>
            <a:endParaRPr lang="en-US" altLang="zh-CN" sz="2400" b="1" dirty="0">
              <a:solidFill>
                <a:srgbClr val="3C485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solidFill>
                  <a:srgbClr val="3C48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学习管理</a:t>
            </a:r>
          </a:p>
        </p:txBody>
      </p:sp>
      <p:sp>
        <p:nvSpPr>
          <p:cNvPr id="22" name="文本框 2"/>
          <p:cNvSpPr txBox="1">
            <a:spLocks noChangeArrowheads="1"/>
          </p:cNvSpPr>
          <p:nvPr/>
        </p:nvSpPr>
        <p:spPr bwMode="auto">
          <a:xfrm flipH="1">
            <a:off x="5426420" y="2643176"/>
            <a:ext cx="1476992" cy="82994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solidFill>
                  <a:srgbClr val="3C48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作业</a:t>
            </a:r>
            <a:r>
              <a:rPr lang="en-US" altLang="zh-CN" sz="2400" b="1" dirty="0">
                <a:solidFill>
                  <a:srgbClr val="3C48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en-US" altLang="zh-CN" sz="2400" b="1" dirty="0">
                <a:solidFill>
                  <a:srgbClr val="3C48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2400" b="1" dirty="0">
                <a:solidFill>
                  <a:srgbClr val="3C48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考试管理</a:t>
            </a:r>
          </a:p>
        </p:txBody>
      </p:sp>
      <p:sp>
        <p:nvSpPr>
          <p:cNvPr id="23" name="文本框 2"/>
          <p:cNvSpPr txBox="1">
            <a:spLocks noChangeArrowheads="1"/>
          </p:cNvSpPr>
          <p:nvPr/>
        </p:nvSpPr>
        <p:spPr bwMode="auto">
          <a:xfrm flipH="1">
            <a:off x="7460157" y="2643176"/>
            <a:ext cx="1476992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solidFill>
                  <a:srgbClr val="3C48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问答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solidFill>
                  <a:srgbClr val="3C48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管理</a:t>
            </a:r>
          </a:p>
        </p:txBody>
      </p:sp>
      <p:sp>
        <p:nvSpPr>
          <p:cNvPr id="24" name="文本框 2"/>
          <p:cNvSpPr txBox="1">
            <a:spLocks noChangeArrowheads="1"/>
          </p:cNvSpPr>
          <p:nvPr/>
        </p:nvSpPr>
        <p:spPr bwMode="auto">
          <a:xfrm flipH="1">
            <a:off x="9502020" y="2643176"/>
            <a:ext cx="1476992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solidFill>
                  <a:srgbClr val="3C48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见面课</a:t>
            </a:r>
            <a:r>
              <a:rPr lang="en-US" altLang="zh-CN" sz="2400" b="1" dirty="0">
                <a:solidFill>
                  <a:srgbClr val="3C48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en-US" altLang="zh-CN" sz="2400" b="1" dirty="0">
                <a:solidFill>
                  <a:srgbClr val="3C48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2400" b="1" dirty="0">
                <a:solidFill>
                  <a:srgbClr val="3C48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管理</a:t>
            </a:r>
          </a:p>
        </p:txBody>
      </p:sp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02-1</a:t>
            </a:r>
            <a:r>
              <a:rPr lang="zh-CN" altLang="en-US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学生导学课</a:t>
            </a:r>
          </a:p>
        </p:txBody>
      </p:sp>
      <p:sp>
        <p:nvSpPr>
          <p:cNvPr id="9" name="文本框 4"/>
          <p:cNvSpPr txBox="1"/>
          <p:nvPr/>
        </p:nvSpPr>
        <p:spPr>
          <a:xfrm>
            <a:off x="537845" y="1306195"/>
            <a:ext cx="10206990" cy="47078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、学生导学可参考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学生端操作手册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进行讲解。</a:t>
            </a:r>
          </a:p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、介绍智慧树账号登录方式。</a:t>
            </a:r>
          </a:p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、督促学生及时登录智慧树平台参与课程学习，</a:t>
            </a:r>
            <a:r>
              <a:rPr lang="zh-CN" altLang="en-US" sz="20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学生务必在课程学习截止时间前加入课程学习才会有考试资格，运行学习截止后将无法再加入课程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（注：智慧树课程非随学随考，考试时间会根据选课老师要求提前设置，学生的在线学习、章节测试、见面课学习需在学习时间截止前完成，学习时间截止后以上学习环节的分数将不再记录）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、讲解平台使用注意事项。</a:t>
            </a:r>
          </a:p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、讲解成绩评定及考核标准。</a:t>
            </a:r>
          </a:p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、建立课程交流群。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02-2-1 </a:t>
            </a:r>
            <a:r>
              <a:rPr lang="zh-CN" altLang="en-US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在线学习管理</a:t>
            </a:r>
          </a:p>
        </p:txBody>
      </p:sp>
      <p:sp>
        <p:nvSpPr>
          <p:cNvPr id="8" name="文本框 4"/>
          <p:cNvSpPr txBox="1"/>
          <p:nvPr/>
        </p:nvSpPr>
        <p:spPr>
          <a:xfrm>
            <a:off x="443865" y="1508760"/>
            <a:ext cx="4350385" cy="369379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【学习进度】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栏目对学生的学习行为进行监督管理：</a:t>
            </a: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、若老师管理多个班级，在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“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班级状况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”下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会以班级维度显示班级具体情况，点击班级名称即可进入班级详情列表；</a:t>
            </a: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、若只管理一个班级，则直接显示该班级下学生的进度详情（学号、姓名、学习进度、累计观看时长）。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4870" y="1597660"/>
            <a:ext cx="7051675" cy="42538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02-2-2 </a:t>
            </a:r>
            <a:r>
              <a:rPr lang="zh-CN" altLang="en-US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在线学习管理</a:t>
            </a:r>
          </a:p>
        </p:txBody>
      </p:sp>
      <p:sp>
        <p:nvSpPr>
          <p:cNvPr id="8" name="文本框 4"/>
          <p:cNvSpPr txBox="1"/>
          <p:nvPr/>
        </p:nvSpPr>
        <p:spPr>
          <a:xfrm>
            <a:off x="443865" y="1483360"/>
            <a:ext cx="3834765" cy="392811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、对于进度落后的学生可通过该栏目的“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督促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 按钮发送督促信息。可手动督促，也可以设置自动督促或按规则督促，每天每位学生可被督促一次。学生会在W</a:t>
            </a:r>
            <a:r>
              <a:rPr lang="en-US" altLang="zh-CN" sz="20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eb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端、A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端站内信收到相应学习督促私信。</a:t>
            </a:r>
          </a:p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、老师点击具体学生姓名还可以直接查看学生的具体学习情况。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630" y="1741170"/>
            <a:ext cx="7192645" cy="376555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02-2-3 </a:t>
            </a:r>
            <a:r>
              <a:rPr lang="zh-CN" altLang="en-US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在线学习管理</a:t>
            </a:r>
          </a:p>
        </p:txBody>
      </p:sp>
      <p:sp>
        <p:nvSpPr>
          <p:cNvPr id="8" name="文本框 4"/>
          <p:cNvSpPr txBox="1"/>
          <p:nvPr/>
        </p:nvSpPr>
        <p:spPr>
          <a:xfrm>
            <a:off x="480060" y="1162685"/>
            <a:ext cx="4350385" cy="497649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在选课老师主页顶部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【消息】入口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或课程界面点击右侧的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【消息中心】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进入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【通知】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页面，点击”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发布通知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“按钮。</a:t>
            </a: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、老师可以选择自己所在的班级（单个或多个），填写内容，点击“确定“即可发送。</a:t>
            </a: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、老师所发的通知，学生可在学生主页-消息中心-“通知”中查看。老师发送时勾选为“重要通知“的内容，通知内容会显示特殊提醒标志。</a:t>
            </a: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4831080" y="1162685"/>
            <a:ext cx="6334125" cy="5588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4830445" y="1721485"/>
            <a:ext cx="6334760" cy="195707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4830445" y="3879215"/>
            <a:ext cx="6334125" cy="22599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02-2-4 </a:t>
            </a:r>
            <a:r>
              <a:rPr lang="zh-CN" altLang="en-US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在线学习管理</a:t>
            </a:r>
          </a:p>
        </p:txBody>
      </p:sp>
      <p:sp>
        <p:nvSpPr>
          <p:cNvPr id="8" name="文本框 4"/>
          <p:cNvSpPr txBox="1"/>
          <p:nvPr/>
        </p:nvSpPr>
        <p:spPr>
          <a:xfrm>
            <a:off x="480060" y="1362075"/>
            <a:ext cx="11247120" cy="263334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在选课老师主页顶部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【消息】入口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或课程界面右侧的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【消息中心】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进入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【课程事务】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页面，老师可以处理“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作业重做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”和“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请假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”。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若章测试全为客观题，学生“申请重做”后，系统会自动同意，无需老师处理；若章测试含有主观题，在老师批阅后，学生可“申请重做”，但是否同意/拒绝需要老师手动处理。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见面课方面，若学生的学习形式为“在线观看”的，在期末考试开放前观看直播或回放即可，不需要进行“请假”；若学生的学习形式为“现场签到”，若因为各种原因未能参加的，可在线上申请“请假”，但是否同意/拒绝需要老师手动处理。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【课程事务】中的事务，老师可以“批量同意”或“批量拒绝”。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345" y="4079240"/>
            <a:ext cx="10927715" cy="225806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02-3-1 </a:t>
            </a:r>
            <a:r>
              <a:rPr lang="zh-CN" altLang="en-US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作业考试管理</a:t>
            </a:r>
          </a:p>
        </p:txBody>
      </p:sp>
      <p:sp>
        <p:nvSpPr>
          <p:cNvPr id="9" name="文本框 4"/>
          <p:cNvSpPr txBox="1"/>
          <p:nvPr/>
        </p:nvSpPr>
        <p:spPr>
          <a:xfrm>
            <a:off x="579081" y="1658467"/>
            <a:ext cx="3409354" cy="42462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、在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【作业考试】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栏目可查看本课程所有章节测试及考试的完成情况。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、如设置有主观题的课程可通过“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批阅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”按钮进行在线批阅。</a:t>
            </a:r>
          </a:p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、点击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试卷详情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即可查看或预览章节测试及考试的具体题目。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8435" y="1658620"/>
            <a:ext cx="7680325" cy="42462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02-3-2 </a:t>
            </a:r>
            <a:r>
              <a:rPr lang="zh-CN" altLang="en-US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作业考试管理</a:t>
            </a:r>
          </a:p>
        </p:txBody>
      </p:sp>
      <p:sp>
        <p:nvSpPr>
          <p:cNvPr id="9" name="文本框 4"/>
          <p:cNvSpPr txBox="1"/>
          <p:nvPr/>
        </p:nvSpPr>
        <p:spPr>
          <a:xfrm>
            <a:off x="443865" y="1231265"/>
            <a:ext cx="5546725" cy="51695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、由于学生的各种个人原因，如：章测试申请重做超过3次、期末考试打开后没做、试卷超时自动提交等，希望老师再给一次机会，从功能上，老师从对应作业考试列表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批阅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进去找到学生提交的作业试卷可进行“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重做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”操作，老师可根据实际情况选择是否处理。</a:t>
            </a:r>
          </a:p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、期末考试开放后，则章测试无法再进行“重做”操作。</a:t>
            </a:r>
          </a:p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、期末考试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重做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老师需谨慎处理，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且务必在考试有效期内操作，一旦考试结束将无法再退回。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1575" y="3764915"/>
            <a:ext cx="5080000" cy="2444115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1575" y="1162685"/>
            <a:ext cx="5138420" cy="28143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  <p:bldLst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02-4  </a:t>
            </a:r>
            <a:r>
              <a:rPr lang="zh-CN" altLang="en-US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问答管理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540791" y="1600682"/>
            <a:ext cx="3158490" cy="47999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、老师可通过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【问答】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栏目参与互动。</a:t>
            </a:r>
          </a:p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、点击“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我的班级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”即可进入本班级所讨论的论题。</a:t>
            </a:r>
          </a:p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</a:t>
            </a:r>
            <a:r>
              <a:rPr lang="zh-CN" altLang="en-US"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、关于问答规则的详细说明，点击课程</a:t>
            </a:r>
            <a:r>
              <a:rPr lang="zh-CN" altLang="en-US" sz="20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【问答】</a:t>
            </a:r>
            <a:r>
              <a:rPr lang="zh-CN" altLang="en-US"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入口后，在置顶的</a:t>
            </a:r>
            <a:r>
              <a:rPr lang="zh-CN" altLang="en-US" sz="20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【课程问答小助手】</a:t>
            </a:r>
            <a:r>
              <a:rPr lang="zh-CN" altLang="en-US"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下方文字处了解。</a:t>
            </a:r>
            <a:endParaRPr lang="zh-CN" altLang="en-US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charset="0"/>
              <a:buChar char=""/>
            </a:pPr>
            <a:endParaRPr lang="zh-CN" altLang="en-US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3773170" y="2698115"/>
            <a:ext cx="7557135" cy="312166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9510" y="1395730"/>
            <a:ext cx="7902575" cy="11811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  <p:bldLst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02-5-1  </a:t>
            </a:r>
            <a:r>
              <a:rPr lang="zh-CN" altLang="en-US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见面课管理</a:t>
            </a:r>
          </a:p>
        </p:txBody>
      </p:sp>
      <p:sp>
        <p:nvSpPr>
          <p:cNvPr id="9" name="文本框 7"/>
          <p:cNvSpPr txBox="1"/>
          <p:nvPr/>
        </p:nvSpPr>
        <p:spPr>
          <a:xfrm>
            <a:off x="686435" y="1428115"/>
            <a:ext cx="3608070" cy="42462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、从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【见面课】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栏目进入本课程的见面课管理。</a:t>
            </a:r>
          </a:p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、点击“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考勤</a:t>
            </a:r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成绩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”即可进入本次见面课。</a:t>
            </a:r>
          </a:p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、如设置了统一组织见面课的类型，可放大右上角二维码进行学生考勤签到，在“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小铅笔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”处进行现场得分编辑，亦可批量给分。</a:t>
            </a: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4431030" y="1833880"/>
            <a:ext cx="6497955" cy="369316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  <p:bldLst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02-5-2  </a:t>
            </a:r>
            <a:r>
              <a:rPr lang="zh-CN" altLang="en-US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见面课管理</a:t>
            </a:r>
          </a:p>
        </p:txBody>
      </p:sp>
      <p:sp>
        <p:nvSpPr>
          <p:cNvPr id="9" name="文本框 7"/>
          <p:cNvSpPr txBox="1"/>
          <p:nvPr/>
        </p:nvSpPr>
        <p:spPr>
          <a:xfrm>
            <a:off x="1304290" y="1522730"/>
            <a:ext cx="9363075" cy="37973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、不同“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见面课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”组织模式成绩说明：</a:t>
            </a:r>
          </a:p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1）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统一组织直播互动</a:t>
            </a:r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统一组织回看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在见面课直播时间同步参加见面课，老师线下准备签到表让学生现场签到（或使用二维码签到），见面课结束后，老师根据签到表线上录入见面课考勤分和课堂表现分。因有确实理由无法参加见面课的学生可以在平台上申请请假，老师审批同意后，学生观看见面课直播或回放的80%后得考勤分。</a:t>
            </a:r>
          </a:p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学生自行观看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：学生观看见面课直播或回放的80%后得本次见面课的考勤分及表现分。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  <p:bldLst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969291" y="0"/>
            <a:ext cx="7222709" cy="6858000"/>
          </a:xfrm>
          <a:prstGeom prst="rect">
            <a:avLst/>
          </a:prstGeom>
          <a:solidFill>
            <a:srgbClr val="3B4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843992" y="2846214"/>
            <a:ext cx="5436093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03-1</a:t>
            </a:r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期末考核</a:t>
            </a:r>
            <a:endParaRPr lang="en-US" altLang="zh-CN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03-2</a:t>
            </a:r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成绩管理与导出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5299766" y="1613279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03.</a:t>
            </a:r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考核与成绩管理 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966796">
            <a:off x="-954697" y="1925190"/>
            <a:ext cx="5717666" cy="3324223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  <p:bldLst>
      <p:bldP spid="5" grpId="0"/>
      <p:bldP spid="3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4B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03-1-1 </a:t>
            </a:r>
            <a:r>
              <a:rPr lang="zh-CN" altLang="en-US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期末考核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443865" y="1229995"/>
            <a:ext cx="3993515" cy="482155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indent="0">
              <a:lnSpc>
                <a:spcPct val="13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、课程期末考试需在规定时间段内完成，按照老师提供的自定义考试时间段进行，如未提供自定义时间则按平台默认的考试时间进行；自定义考试时间可根据选课老师要求进行适当调整，考试未开始前需至少提前</a:t>
            </a:r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个工作日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告知修改。</a:t>
            </a:r>
          </a:p>
          <a:p>
            <a:pPr indent="0">
              <a:lnSpc>
                <a:spcPct val="13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、点击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【作业考试】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栏目，下拉至最后即为考试试卷。</a:t>
            </a:r>
          </a:p>
          <a:p>
            <a:pPr indent="0">
              <a:lnSpc>
                <a:spcPct val="13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、如课程有主观题，需要老师点击“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批阅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”按钮在线批改。若为客观题，则系统会自动阅卷。</a:t>
            </a:r>
          </a:p>
          <a:p>
            <a:pPr marL="342900" indent="-342900">
              <a:lnSpc>
                <a:spcPct val="130000"/>
              </a:lnSpc>
              <a:buFont typeface="Wingdings" panose="05000000000000000000" charset="0"/>
              <a:buChar char=""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7380" y="1229995"/>
            <a:ext cx="7289165" cy="4820920"/>
          </a:xfrm>
          <a:prstGeom prst="rect">
            <a:avLst/>
          </a:prstGeom>
        </p:spPr>
      </p:pic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  <p:bldLst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4B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03-1-2 </a:t>
            </a:r>
            <a:r>
              <a:rPr lang="zh-CN" altLang="en-US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期末考核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643890" y="1278890"/>
            <a:ext cx="10757535" cy="482155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indent="0">
              <a:lnSpc>
                <a:spcPct val="130000"/>
              </a:lnSpc>
              <a:buFont typeface="Wingdings" panose="05000000000000000000" charset="0"/>
              <a:buNone/>
            </a:pPr>
            <a:r>
              <a:rPr 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期末考试注意事项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</a:p>
          <a:p>
            <a:pPr indent="0">
              <a:lnSpc>
                <a:spcPct val="13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）根据课程教学计划，提前两周强调期末考试时间，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提醒督促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学生完成课程学习（在线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视频和见面课）、积极备考；</a:t>
            </a:r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期末考试一旦开始，暨在线学习结束，观看视频、见面课回放、完成章测试作业、问答均不再计分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</a:p>
          <a:p>
            <a:pPr indent="0">
              <a:lnSpc>
                <a:spcPct val="13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）考试阶段，要反复提醒未考试的同学及时参加考试；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试卷一旦打开，就开始倒计时，时间一到系统会自动提交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；请学生在点开试卷前做好考前准备工作，提醒学生注意网络是否足够稳定，手机考试的电量是否充足；</a:t>
            </a:r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中途因故无法考试的，只要仍在考试时限内，可以再次进入考试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</a:p>
          <a:p>
            <a:pPr indent="0">
              <a:lnSpc>
                <a:spcPct val="13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）学生打开了试卷但未提交，则系统会在当天晚上自动提交；学生未在考试周期里打开试卷，考试周期截止，系统自动收卷，试卷成绩为0分；</a:t>
            </a:r>
          </a:p>
          <a:p>
            <a:pPr indent="0">
              <a:lnSpc>
                <a:spcPct val="13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）请务必在规定的考试时间周期内完成考试，考试周期结束后课程就全部结束了。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考试机会只有一次，务必在做好充分准备后再进行考试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，提醒学生不要抱着试一下的心态去点开试卷，以免造成考试被动提交的情况。</a:t>
            </a:r>
          </a:p>
        </p:txBody>
      </p:sp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  <p:bldLst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4B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03-2-1 </a:t>
            </a:r>
            <a:r>
              <a:rPr lang="zh-CN" altLang="en-US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成绩管理与导出</a:t>
            </a:r>
          </a:p>
        </p:txBody>
      </p:sp>
      <p:sp>
        <p:nvSpPr>
          <p:cNvPr id="9" name="文本框 4"/>
          <p:cNvSpPr txBox="1"/>
          <p:nvPr/>
        </p:nvSpPr>
        <p:spPr>
          <a:xfrm>
            <a:off x="735330" y="2047240"/>
            <a:ext cx="2893060" cy="28613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、在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【成绩管理】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栏目，点击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成绩规则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可查看该课程成绩比例。</a:t>
            </a:r>
          </a:p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、在班级列表点击“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查看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”可查询每个学生的详细得分。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0150" y="1309370"/>
            <a:ext cx="8020685" cy="4565015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  <p:bldLst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4B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03-2-2 </a:t>
            </a:r>
            <a:r>
              <a:rPr lang="zh-CN" altLang="en-US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成绩管理与导出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64515" y="1450975"/>
            <a:ext cx="4064000" cy="4661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、成绩详情页面，点击总成绩下方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“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小铅笔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”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可在成绩发布前对学生总成绩进行编辑调整；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、并可通过“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导出表格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”按钮，导出课程最终成绩表；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、如果有主观题，需要先手动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“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发布成绩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”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后再导出表格；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4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、老师务必在期末考试结束前完成学生见面课分数录入（如有）、在最终成绩发布前完成主观题测试批改（如有）和成绩确认工作。</a:t>
            </a:r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1515" y="1609725"/>
            <a:ext cx="7225665" cy="40322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  <p:bldLst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: 形状 13"/>
          <p:cNvSpPr/>
          <p:nvPr/>
        </p:nvSpPr>
        <p:spPr>
          <a:xfrm>
            <a:off x="6096000" y="1134646"/>
            <a:ext cx="6096000" cy="3904584"/>
          </a:xfrm>
          <a:custGeom>
            <a:avLst/>
            <a:gdLst>
              <a:gd name="connsiteX0" fmla="*/ 4152327 w 6096000"/>
              <a:gd name="connsiteY0" fmla="*/ 0 h 3904584"/>
              <a:gd name="connsiteX1" fmla="*/ 6096000 w 6096000"/>
              <a:gd name="connsiteY1" fmla="*/ 0 h 3904584"/>
              <a:gd name="connsiteX2" fmla="*/ 6096000 w 6096000"/>
              <a:gd name="connsiteY2" fmla="*/ 3904584 h 3904584"/>
              <a:gd name="connsiteX3" fmla="*/ 0 w 6096000"/>
              <a:gd name="connsiteY3" fmla="*/ 3904584 h 3904584"/>
              <a:gd name="connsiteX4" fmla="*/ 0 w 6096000"/>
              <a:gd name="connsiteY4" fmla="*/ 529556 h 3904584"/>
              <a:gd name="connsiteX5" fmla="*/ 3736244 w 6096000"/>
              <a:gd name="connsiteY5" fmla="*/ 529556 h 3904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6000" h="3904584">
                <a:moveTo>
                  <a:pt x="4152327" y="0"/>
                </a:moveTo>
                <a:lnTo>
                  <a:pt x="6096000" y="0"/>
                </a:lnTo>
                <a:lnTo>
                  <a:pt x="6096000" y="3904584"/>
                </a:lnTo>
                <a:lnTo>
                  <a:pt x="0" y="3904584"/>
                </a:lnTo>
                <a:lnTo>
                  <a:pt x="0" y="529556"/>
                </a:lnTo>
                <a:lnTo>
                  <a:pt x="3736244" y="529556"/>
                </a:lnTo>
                <a:close/>
              </a:path>
            </a:pathLst>
          </a:custGeom>
          <a:blipFill>
            <a:blip r:embed="rId2"/>
            <a:stretch>
              <a:fillRect t="-67311" b="-6687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: 形状 6"/>
          <p:cNvSpPr/>
          <p:nvPr/>
        </p:nvSpPr>
        <p:spPr>
          <a:xfrm>
            <a:off x="6096000" y="1134646"/>
            <a:ext cx="6096000" cy="3904584"/>
          </a:xfrm>
          <a:custGeom>
            <a:avLst/>
            <a:gdLst>
              <a:gd name="connsiteX0" fmla="*/ 4152327 w 6096000"/>
              <a:gd name="connsiteY0" fmla="*/ 0 h 3904584"/>
              <a:gd name="connsiteX1" fmla="*/ 6096000 w 6096000"/>
              <a:gd name="connsiteY1" fmla="*/ 0 h 3904584"/>
              <a:gd name="connsiteX2" fmla="*/ 6096000 w 6096000"/>
              <a:gd name="connsiteY2" fmla="*/ 3904584 h 3904584"/>
              <a:gd name="connsiteX3" fmla="*/ 0 w 6096000"/>
              <a:gd name="connsiteY3" fmla="*/ 3904584 h 3904584"/>
              <a:gd name="connsiteX4" fmla="*/ 0 w 6096000"/>
              <a:gd name="connsiteY4" fmla="*/ 529556 h 3904584"/>
              <a:gd name="connsiteX5" fmla="*/ 3736244 w 6096000"/>
              <a:gd name="connsiteY5" fmla="*/ 529556 h 3904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6000" h="3904584">
                <a:moveTo>
                  <a:pt x="4152327" y="0"/>
                </a:moveTo>
                <a:lnTo>
                  <a:pt x="6096000" y="0"/>
                </a:lnTo>
                <a:lnTo>
                  <a:pt x="6096000" y="3904584"/>
                </a:lnTo>
                <a:lnTo>
                  <a:pt x="0" y="3904584"/>
                </a:lnTo>
                <a:lnTo>
                  <a:pt x="0" y="529556"/>
                </a:lnTo>
                <a:lnTo>
                  <a:pt x="3736244" y="529556"/>
                </a:lnTo>
                <a:close/>
              </a:path>
            </a:pathLst>
          </a:custGeom>
          <a:solidFill>
            <a:srgbClr val="FF7654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: 形状 5"/>
          <p:cNvSpPr/>
          <p:nvPr/>
        </p:nvSpPr>
        <p:spPr>
          <a:xfrm>
            <a:off x="0" y="1134646"/>
            <a:ext cx="6096000" cy="3904584"/>
          </a:xfrm>
          <a:custGeom>
            <a:avLst/>
            <a:gdLst>
              <a:gd name="connsiteX0" fmla="*/ 0 w 6096000"/>
              <a:gd name="connsiteY0" fmla="*/ 0 h 3904584"/>
              <a:gd name="connsiteX1" fmla="*/ 1943673 w 6096000"/>
              <a:gd name="connsiteY1" fmla="*/ 0 h 3904584"/>
              <a:gd name="connsiteX2" fmla="*/ 2359756 w 6096000"/>
              <a:gd name="connsiteY2" fmla="*/ 529556 h 3904584"/>
              <a:gd name="connsiteX3" fmla="*/ 6096000 w 6096000"/>
              <a:gd name="connsiteY3" fmla="*/ 529556 h 3904584"/>
              <a:gd name="connsiteX4" fmla="*/ 6096000 w 6096000"/>
              <a:gd name="connsiteY4" fmla="*/ 3904584 h 3904584"/>
              <a:gd name="connsiteX5" fmla="*/ 0 w 6096000"/>
              <a:gd name="connsiteY5" fmla="*/ 3904584 h 3904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6000" h="3904584">
                <a:moveTo>
                  <a:pt x="0" y="0"/>
                </a:moveTo>
                <a:lnTo>
                  <a:pt x="1943673" y="0"/>
                </a:lnTo>
                <a:lnTo>
                  <a:pt x="2359756" y="529556"/>
                </a:lnTo>
                <a:lnTo>
                  <a:pt x="6096000" y="529556"/>
                </a:lnTo>
                <a:lnTo>
                  <a:pt x="6096000" y="3904584"/>
                </a:lnTo>
                <a:lnTo>
                  <a:pt x="0" y="3904584"/>
                </a:lnTo>
                <a:close/>
              </a:path>
            </a:pathLst>
          </a:custGeom>
          <a:solidFill>
            <a:srgbClr val="3B4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170672" y="2533774"/>
            <a:ext cx="6215309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04.</a:t>
            </a:r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知到</a:t>
            </a:r>
            <a:r>
              <a:rPr lang="en-US" alt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教师版</a:t>
            </a:r>
            <a:r>
              <a:rPr lang="en-US" alt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</a:t>
            </a:r>
          </a:p>
          <a:p>
            <a:pPr algn="ctr"/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下载与使用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1691" y="1667351"/>
            <a:ext cx="3291951" cy="349453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3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4B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82302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04-1 </a:t>
            </a:r>
            <a:r>
              <a:rPr lang="zh-CN" altLang="en-US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知到</a:t>
            </a:r>
            <a:r>
              <a:rPr lang="en-US" altLang="zh-CN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教师版 </a:t>
            </a:r>
            <a:r>
              <a:rPr lang="en-US" altLang="zh-CN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</a:t>
            </a:r>
            <a:r>
              <a:rPr lang="zh-CN" altLang="en-US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登录</a:t>
            </a:r>
          </a:p>
        </p:txBody>
      </p:sp>
      <p:sp>
        <p:nvSpPr>
          <p:cNvPr id="9" name="文本框 6"/>
          <p:cNvSpPr txBox="1"/>
          <p:nvPr/>
        </p:nvSpPr>
        <p:spPr>
          <a:xfrm>
            <a:off x="884555" y="2200910"/>
            <a:ext cx="4022090" cy="28917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>
              <a:lnSpc>
                <a:spcPct val="130000"/>
              </a:lnSpc>
              <a:buFont typeface="Wingdings" panose="05000000000000000000" charset="0"/>
              <a:buNone/>
            </a:pPr>
            <a:r>
              <a:rPr lang="en-US" altLang="zh-CN" sz="2000" dirty="0">
                <a:solidFill>
                  <a:srgbClr val="3C48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solidFill>
                  <a:srgbClr val="3C48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、下载知到教师端APP后，进入登录页；</a:t>
            </a:r>
          </a:p>
          <a:p>
            <a:pPr indent="0">
              <a:lnSpc>
                <a:spcPct val="130000"/>
              </a:lnSpc>
              <a:buFont typeface="Wingdings" panose="05000000000000000000" charset="0"/>
              <a:buNone/>
            </a:pPr>
            <a:r>
              <a:rPr lang="en-US" altLang="zh-CN" sz="2000" dirty="0">
                <a:solidFill>
                  <a:srgbClr val="3C48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solidFill>
                  <a:srgbClr val="3C48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、输入账号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手机号</a:t>
            </a:r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初始密码（</a:t>
            </a:r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Zhihuishu@</a:t>
            </a:r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教工号后6位（若小于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或</a:t>
            </a:r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等于6位，则为全部教工号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zh-CN" altLang="en-US" sz="2000" dirty="0">
                <a:solidFill>
                  <a:srgbClr val="3C48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，操作和电脑端相同，登录后即可进入教师端界面。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4170" y="1461770"/>
            <a:ext cx="2414905" cy="4368800"/>
          </a:xfrm>
          <a:prstGeom prst="rect">
            <a:avLst/>
          </a:prstGeom>
          <a:ln w="12700" cmpd="sng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solid"/>
          </a:ln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39075" y="1546860"/>
            <a:ext cx="2369820" cy="428371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  <p:bldLst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4B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220" y="229870"/>
            <a:ext cx="946531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04-2-1 </a:t>
            </a:r>
            <a:r>
              <a:rPr lang="zh-CN" altLang="en-US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知到</a:t>
            </a:r>
            <a:r>
              <a:rPr lang="en-US" altLang="zh-CN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教师版 </a:t>
            </a:r>
            <a:r>
              <a:rPr lang="en-US" altLang="zh-CN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 </a:t>
            </a:r>
            <a:r>
              <a:rPr lang="zh-CN" altLang="en-US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教学管理</a:t>
            </a:r>
          </a:p>
        </p:txBody>
      </p:sp>
      <p:sp>
        <p:nvSpPr>
          <p:cNvPr id="11" name="文本框 5"/>
          <p:cNvSpPr txBox="1"/>
          <p:nvPr/>
        </p:nvSpPr>
        <p:spPr>
          <a:xfrm>
            <a:off x="819785" y="2336165"/>
            <a:ext cx="3848100" cy="28917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>
              <a:lnSpc>
                <a:spcPct val="130000"/>
              </a:lnSpc>
              <a:buFont typeface="Wingdings" panose="05000000000000000000" charset="0"/>
              <a:buNone/>
            </a:pPr>
            <a:r>
              <a:rPr lang="en-US" altLang="zh-CN" sz="2000" dirty="0">
                <a:solidFill>
                  <a:srgbClr val="3C48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solidFill>
                  <a:srgbClr val="3C48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、点击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【课程】</a:t>
            </a:r>
            <a:r>
              <a:rPr lang="zh-CN" altLang="en-US" sz="2000" dirty="0">
                <a:solidFill>
                  <a:srgbClr val="3C48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模块可查看对应课程目前学生的人数、学习进度、批阅主观题试卷、事务处理、见面课管理、问答参与、观看教程等；</a:t>
            </a:r>
          </a:p>
          <a:p>
            <a:pPr indent="0">
              <a:lnSpc>
                <a:spcPct val="130000"/>
              </a:lnSpc>
              <a:buFont typeface="Wingdings" panose="05000000000000000000" charset="0"/>
              <a:buNone/>
            </a:pPr>
            <a:r>
              <a:rPr lang="en-US" altLang="zh-CN" sz="2000" dirty="0">
                <a:solidFill>
                  <a:srgbClr val="3C48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solidFill>
                  <a:srgbClr val="3C48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、所有数据均与W</a:t>
            </a:r>
            <a:r>
              <a:rPr lang="en-US" altLang="zh-CN" sz="2000" dirty="0" err="1">
                <a:solidFill>
                  <a:srgbClr val="3C48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eb</a:t>
            </a:r>
            <a:r>
              <a:rPr lang="zh-CN" altLang="en-US" sz="2000" dirty="0" err="1">
                <a:solidFill>
                  <a:srgbClr val="3C48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电脑</a:t>
            </a:r>
            <a:r>
              <a:rPr lang="zh-CN" altLang="en-US" sz="2000" dirty="0">
                <a:solidFill>
                  <a:srgbClr val="3C48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端同步。</a:t>
            </a: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7621905" y="1600200"/>
            <a:ext cx="2357755" cy="458089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4845685" y="1522730"/>
            <a:ext cx="2479675" cy="46583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  <p:bldLst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4B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220" y="229870"/>
            <a:ext cx="931799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04-2-2 </a:t>
            </a:r>
            <a:r>
              <a:rPr lang="zh-CN" altLang="en-US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知到</a:t>
            </a:r>
            <a:r>
              <a:rPr lang="en-US" altLang="zh-CN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教师版 </a:t>
            </a:r>
            <a:r>
              <a:rPr lang="en-US" altLang="zh-CN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 </a:t>
            </a:r>
            <a:r>
              <a:rPr lang="zh-CN" altLang="en-US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教学管理</a:t>
            </a:r>
          </a:p>
        </p:txBody>
      </p:sp>
      <p:sp>
        <p:nvSpPr>
          <p:cNvPr id="8" name="文本框 6"/>
          <p:cNvSpPr txBox="1"/>
          <p:nvPr/>
        </p:nvSpPr>
        <p:spPr>
          <a:xfrm>
            <a:off x="642225" y="2183038"/>
            <a:ext cx="3712369" cy="24917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>
              <a:lnSpc>
                <a:spcPct val="13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、点击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“</a:t>
            </a:r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本学期选课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”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进去，可查询学生学习进度更具体的数据。</a:t>
            </a:r>
          </a:p>
          <a:p>
            <a:pPr indent="0">
              <a:lnSpc>
                <a:spcPct val="13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、点击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“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查看详情</a:t>
            </a:r>
            <a:r>
              <a:rPr lang="en-US" altLang="zh-CN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”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可查看每位学生的学习进度情况，低于学习进度的可进行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督促。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图片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966835" y="1823720"/>
            <a:ext cx="2125345" cy="3978275"/>
          </a:xfrm>
          <a:prstGeom prst="rect">
            <a:avLst/>
          </a:prstGeo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7805" y="1823720"/>
            <a:ext cx="2320925" cy="397827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4203065" y="1720850"/>
            <a:ext cx="2286635" cy="408051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  <p:bldLst>
      <p:bldP spid="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 flipH="1">
            <a:off x="6096000" y="-22225"/>
            <a:ext cx="6182995" cy="6903720"/>
          </a:xfrm>
          <a:prstGeom prst="rect">
            <a:avLst/>
          </a:prstGeom>
          <a:solidFill>
            <a:srgbClr val="3B4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/>
          </a:p>
        </p:txBody>
      </p:sp>
      <p:grpSp>
        <p:nvGrpSpPr>
          <p:cNvPr id="2" name="组合 7"/>
          <p:cNvGrpSpPr/>
          <p:nvPr/>
        </p:nvGrpSpPr>
        <p:grpSpPr>
          <a:xfrm>
            <a:off x="5061334" y="2372273"/>
            <a:ext cx="2069332" cy="2069332"/>
            <a:chOff x="5022429" y="2372273"/>
            <a:chExt cx="2069332" cy="2069332"/>
          </a:xfrm>
        </p:grpSpPr>
        <p:sp>
          <p:nvSpPr>
            <p:cNvPr id="5" name="Oval 26"/>
            <p:cNvSpPr/>
            <p:nvPr/>
          </p:nvSpPr>
          <p:spPr bwMode="auto">
            <a:xfrm>
              <a:off x="5022429" y="2372273"/>
              <a:ext cx="2069332" cy="20693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lt1"/>
                </a:solidFill>
              </a:endParaRPr>
            </a:p>
          </p:txBody>
        </p:sp>
        <p:sp>
          <p:nvSpPr>
            <p:cNvPr id="6" name="Oval 15"/>
            <p:cNvSpPr/>
            <p:nvPr/>
          </p:nvSpPr>
          <p:spPr>
            <a:xfrm flipH="1">
              <a:off x="5131919" y="2480326"/>
              <a:ext cx="1870591" cy="187034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203200" dist="304800" dir="7200000" sx="92000" sy="92000" algn="ctr" rotWithShape="0">
                <a:prstClr val="black">
                  <a:alpha val="1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4841402" y="3028227"/>
            <a:ext cx="252943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600" b="1" dirty="0">
                <a:solidFill>
                  <a:srgbClr val="3C48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PC &amp; APP</a:t>
            </a:r>
            <a:r>
              <a:rPr lang="zh-CN" altLang="en-US" sz="2600" b="1" dirty="0">
                <a:solidFill>
                  <a:srgbClr val="3C48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端</a:t>
            </a:r>
            <a:endParaRPr lang="en-US" altLang="zh-CN" sz="2600" b="1" dirty="0">
              <a:solidFill>
                <a:srgbClr val="3C485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600" b="1" dirty="0">
                <a:solidFill>
                  <a:srgbClr val="3C48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所包含功能</a:t>
            </a:r>
            <a:endParaRPr lang="en-US" altLang="zh-CN" sz="2600" b="1" dirty="0">
              <a:solidFill>
                <a:srgbClr val="3C485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1" name="Straight Connector 54"/>
          <p:cNvCxnSpPr/>
          <p:nvPr/>
        </p:nvCxnSpPr>
        <p:spPr>
          <a:xfrm flipV="1">
            <a:off x="779763" y="976553"/>
            <a:ext cx="0" cy="5486400"/>
          </a:xfrm>
          <a:prstGeom prst="line">
            <a:avLst/>
          </a:prstGeom>
          <a:ln w="276225" cap="rnd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13"/>
          <p:cNvSpPr txBox="1"/>
          <p:nvPr/>
        </p:nvSpPr>
        <p:spPr>
          <a:xfrm>
            <a:off x="1300490" y="864937"/>
            <a:ext cx="3697638" cy="4308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400" b="1" dirty="0">
                <a:solidFill>
                  <a:srgbClr val="3C485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学习进度：</a:t>
            </a:r>
            <a:r>
              <a:rPr lang="en-US" altLang="zh-CN" sz="1400" b="1" dirty="0">
                <a:solidFill>
                  <a:srgbClr val="3C485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/>
            </a:r>
            <a:br>
              <a:rPr lang="en-US" altLang="zh-CN" sz="1400" b="1" dirty="0">
                <a:solidFill>
                  <a:srgbClr val="3C485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</a:br>
            <a:r>
              <a:rPr lang="zh-CN" altLang="en-US" sz="1400" dirty="0">
                <a:solidFill>
                  <a:srgbClr val="3C4856"/>
                </a:solidFill>
                <a:latin typeface="+mj-ea"/>
                <a:ea typeface="+mj-ea"/>
                <a:sym typeface="Arial" panose="020B0604020202020204" pitchFamily="34" charset="0"/>
              </a:rPr>
              <a:t>可查看及管理登录平台确认课程学生学习情况</a:t>
            </a:r>
            <a:endParaRPr lang="en-US" sz="1400" dirty="0">
              <a:solidFill>
                <a:srgbClr val="3C4856"/>
              </a:solidFill>
              <a:latin typeface="+mj-ea"/>
              <a:ea typeface="+mj-ea"/>
              <a:sym typeface="Arial" panose="020B0604020202020204" pitchFamily="34" charset="0"/>
            </a:endParaRPr>
          </a:p>
        </p:txBody>
      </p:sp>
      <p:sp>
        <p:nvSpPr>
          <p:cNvPr id="61" name="TextBox 13"/>
          <p:cNvSpPr txBox="1"/>
          <p:nvPr/>
        </p:nvSpPr>
        <p:spPr>
          <a:xfrm>
            <a:off x="1300490" y="1559967"/>
            <a:ext cx="3697638" cy="4308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400" b="1" dirty="0">
                <a:solidFill>
                  <a:srgbClr val="3C485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见面课：</a:t>
            </a:r>
            <a:r>
              <a:rPr lang="en-US" altLang="zh-CN" sz="1400" b="1" dirty="0">
                <a:solidFill>
                  <a:srgbClr val="3C485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/>
            </a:r>
            <a:br>
              <a:rPr lang="en-US" altLang="zh-CN" sz="1400" b="1" dirty="0">
                <a:solidFill>
                  <a:srgbClr val="3C485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</a:br>
            <a:r>
              <a:rPr lang="zh-CN" altLang="en-US" sz="1400" dirty="0">
                <a:solidFill>
                  <a:srgbClr val="3C4856"/>
                </a:solidFill>
                <a:latin typeface="+mj-ea"/>
                <a:ea typeface="+mj-ea"/>
                <a:sym typeface="Arial" panose="020B0604020202020204" pitchFamily="34" charset="0"/>
              </a:rPr>
              <a:t>混合式课程见面课管理</a:t>
            </a:r>
            <a:endParaRPr lang="en-US" sz="1400" dirty="0">
              <a:solidFill>
                <a:srgbClr val="3C4856"/>
              </a:solidFill>
              <a:latin typeface="+mj-ea"/>
              <a:ea typeface="+mj-ea"/>
              <a:sym typeface="Arial" panose="020B0604020202020204" pitchFamily="34" charset="0"/>
            </a:endParaRPr>
          </a:p>
        </p:txBody>
      </p:sp>
      <p:sp>
        <p:nvSpPr>
          <p:cNvPr id="63" name="TextBox 13"/>
          <p:cNvSpPr txBox="1"/>
          <p:nvPr/>
        </p:nvSpPr>
        <p:spPr>
          <a:xfrm>
            <a:off x="1300490" y="2276874"/>
            <a:ext cx="3697638" cy="9048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400" b="1" dirty="0">
                <a:solidFill>
                  <a:srgbClr val="3C485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作业考试：</a:t>
            </a:r>
            <a:r>
              <a:rPr lang="en-US" altLang="zh-CN" sz="1400" b="1" dirty="0">
                <a:solidFill>
                  <a:srgbClr val="3C485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/>
            </a:r>
            <a:br>
              <a:rPr lang="en-US" altLang="zh-CN" sz="1400" b="1" dirty="0">
                <a:solidFill>
                  <a:srgbClr val="3C485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</a:br>
            <a:r>
              <a:rPr lang="zh-CN" altLang="en-US" sz="1400" dirty="0">
                <a:solidFill>
                  <a:srgbClr val="3C4856"/>
                </a:solidFill>
                <a:latin typeface="+mj-ea"/>
                <a:ea typeface="+mj-ea"/>
                <a:sym typeface="Arial" panose="020B0604020202020204" pitchFamily="34" charset="0"/>
              </a:rPr>
              <a:t>查看学生章测试及期末考试得分，可查看试卷详情并导出章测试成绩，进行主观题批阅</a:t>
            </a:r>
            <a:endParaRPr lang="en-US" altLang="zh-CN" sz="1400" dirty="0">
              <a:solidFill>
                <a:srgbClr val="3C4856"/>
              </a:solidFill>
              <a:latin typeface="+mj-ea"/>
              <a:ea typeface="+mj-ea"/>
              <a:sym typeface="Arial" panose="020B0604020202020204" pitchFamily="34" charset="0"/>
            </a:endParaRPr>
          </a:p>
          <a:p>
            <a:pPr defTabSz="1216660">
              <a:spcBef>
                <a:spcPct val="20000"/>
              </a:spcBef>
              <a:defRPr/>
            </a:pPr>
            <a:endParaRPr lang="en-US" sz="1400" dirty="0">
              <a:solidFill>
                <a:srgbClr val="3C4856"/>
              </a:solidFill>
              <a:latin typeface="+mj-ea"/>
              <a:ea typeface="+mj-ea"/>
              <a:sym typeface="Arial" panose="020B0604020202020204" pitchFamily="34" charset="0"/>
            </a:endParaRPr>
          </a:p>
        </p:txBody>
      </p:sp>
      <p:sp>
        <p:nvSpPr>
          <p:cNvPr id="64" name="TextBox 13"/>
          <p:cNvSpPr txBox="1"/>
          <p:nvPr/>
        </p:nvSpPr>
        <p:spPr>
          <a:xfrm>
            <a:off x="1300490" y="3100106"/>
            <a:ext cx="3697638" cy="4308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400" b="1" dirty="0">
                <a:solidFill>
                  <a:srgbClr val="3C485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问答</a:t>
            </a:r>
            <a:r>
              <a:rPr lang="en-US" altLang="zh-CN" sz="1400" b="1" dirty="0">
                <a:solidFill>
                  <a:srgbClr val="3C485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:</a:t>
            </a:r>
            <a:br>
              <a:rPr lang="en-US" altLang="zh-CN" sz="1400" b="1" dirty="0">
                <a:solidFill>
                  <a:srgbClr val="3C485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</a:br>
            <a:r>
              <a:rPr lang="zh-CN" altLang="en-US" sz="1400" dirty="0">
                <a:solidFill>
                  <a:srgbClr val="3C4856"/>
                </a:solidFill>
                <a:latin typeface="+mj-ea"/>
                <a:ea typeface="+mj-ea"/>
                <a:sym typeface="Arial" panose="020B0604020202020204" pitchFamily="34" charset="0"/>
              </a:rPr>
              <a:t>参与本课程平台互动讨论</a:t>
            </a:r>
            <a:endParaRPr lang="en-US" sz="1400" dirty="0">
              <a:solidFill>
                <a:srgbClr val="3C4856"/>
              </a:solidFill>
              <a:latin typeface="+mj-ea"/>
              <a:ea typeface="+mj-ea"/>
              <a:sym typeface="Arial" panose="020B0604020202020204" pitchFamily="34" charset="0"/>
            </a:endParaRPr>
          </a:p>
        </p:txBody>
      </p:sp>
      <p:sp>
        <p:nvSpPr>
          <p:cNvPr id="67" name="TextBox 13"/>
          <p:cNvSpPr txBox="1"/>
          <p:nvPr/>
        </p:nvSpPr>
        <p:spPr>
          <a:xfrm>
            <a:off x="1300490" y="3818390"/>
            <a:ext cx="3697638" cy="645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400" b="1" dirty="0">
                <a:solidFill>
                  <a:srgbClr val="3C485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成绩管理：</a:t>
            </a:r>
            <a:r>
              <a:rPr lang="en-US" altLang="zh-CN" sz="1400" b="1" dirty="0">
                <a:solidFill>
                  <a:srgbClr val="3C485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/>
            </a:r>
            <a:br>
              <a:rPr lang="en-US" altLang="zh-CN" sz="1400" b="1" dirty="0">
                <a:solidFill>
                  <a:srgbClr val="3C485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</a:br>
            <a:r>
              <a:rPr lang="zh-CN" altLang="en-US" sz="1400" dirty="0">
                <a:solidFill>
                  <a:srgbClr val="3C4856"/>
                </a:solidFill>
                <a:latin typeface="+mj-ea"/>
                <a:ea typeface="+mj-ea"/>
                <a:sym typeface="Arial" panose="020B0604020202020204" pitchFamily="34" charset="0"/>
              </a:rPr>
              <a:t>查看成绩规则，期末考试结束之后在成绩调整期内可进行总分数调整，</a:t>
            </a:r>
            <a:r>
              <a:rPr lang="zh-CN" altLang="en-US" sz="1400" dirty="0">
                <a:solidFill>
                  <a:srgbClr val="C00000"/>
                </a:solidFill>
                <a:latin typeface="+mj-ea"/>
                <a:sym typeface="Arial" panose="020B0604020202020204" pitchFamily="34" charset="0"/>
              </a:rPr>
              <a:t>此功能仅PC端</a:t>
            </a:r>
            <a:endParaRPr lang="en-US" sz="1400" dirty="0">
              <a:solidFill>
                <a:srgbClr val="3C4856"/>
              </a:solidFill>
              <a:latin typeface="+mj-ea"/>
              <a:ea typeface="+mj-ea"/>
              <a:sym typeface="Arial" panose="020B0604020202020204" pitchFamily="34" charset="0"/>
            </a:endParaRPr>
          </a:p>
        </p:txBody>
      </p:sp>
      <p:sp>
        <p:nvSpPr>
          <p:cNvPr id="68" name="TextBox 13"/>
          <p:cNvSpPr txBox="1"/>
          <p:nvPr/>
        </p:nvSpPr>
        <p:spPr>
          <a:xfrm>
            <a:off x="1300490" y="4606924"/>
            <a:ext cx="3697638" cy="645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400" b="1" dirty="0">
                <a:solidFill>
                  <a:srgbClr val="3C485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学籍管理：</a:t>
            </a:r>
            <a:r>
              <a:rPr lang="en-US" altLang="zh-CN" sz="1400" b="1" dirty="0">
                <a:solidFill>
                  <a:srgbClr val="3C485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/>
            </a:r>
            <a:br>
              <a:rPr lang="en-US" altLang="zh-CN" sz="1400" b="1" dirty="0">
                <a:solidFill>
                  <a:srgbClr val="3C485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</a:br>
            <a:r>
              <a:rPr lang="zh-CN" altLang="en-US" sz="1400" dirty="0">
                <a:solidFill>
                  <a:srgbClr val="3C4856"/>
                </a:solidFill>
                <a:latin typeface="+mj-ea"/>
                <a:ea typeface="+mj-ea"/>
                <a:sym typeface="Arial" panose="020B0604020202020204" pitchFamily="34" charset="0"/>
              </a:rPr>
              <a:t>查看所有已配课学生（包括未登录平台确认课程的学生），</a:t>
            </a:r>
            <a:r>
              <a:rPr lang="zh-CN" altLang="en-US" sz="1400" dirty="0">
                <a:solidFill>
                  <a:srgbClr val="C00000"/>
                </a:solidFill>
                <a:latin typeface="+mj-ea"/>
                <a:sym typeface="Arial" panose="020B0604020202020204" pitchFamily="34" charset="0"/>
              </a:rPr>
              <a:t>此功能仅PC端</a:t>
            </a:r>
            <a:endParaRPr lang="en-US" sz="1400" b="1" dirty="0">
              <a:solidFill>
                <a:srgbClr val="C00000"/>
              </a:solidFill>
              <a:latin typeface="+mj-ea"/>
              <a:ea typeface="+mj-ea"/>
              <a:sym typeface="Arial" panose="020B0604020202020204" pitchFamily="34" charset="0"/>
            </a:endParaRPr>
          </a:p>
        </p:txBody>
      </p:sp>
      <p:sp>
        <p:nvSpPr>
          <p:cNvPr id="69" name="TextBox 13"/>
          <p:cNvSpPr txBox="1"/>
          <p:nvPr/>
        </p:nvSpPr>
        <p:spPr>
          <a:xfrm>
            <a:off x="1314255" y="5442176"/>
            <a:ext cx="4354586" cy="645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400" b="1" dirty="0">
                <a:solidFill>
                  <a:srgbClr val="3C485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发布通知：</a:t>
            </a:r>
            <a:r>
              <a:rPr lang="en-US" altLang="zh-CN" sz="1400" b="1" dirty="0">
                <a:solidFill>
                  <a:srgbClr val="3C485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/>
            </a:r>
            <a:br>
              <a:rPr lang="en-US" altLang="zh-CN" sz="1400" b="1" dirty="0">
                <a:solidFill>
                  <a:srgbClr val="3C485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</a:br>
            <a:r>
              <a:rPr lang="zh-CN" altLang="en-US" sz="1400" dirty="0">
                <a:solidFill>
                  <a:srgbClr val="3C4856"/>
                </a:solidFill>
                <a:latin typeface="+mj-ea"/>
                <a:ea typeface="+mj-ea"/>
                <a:sym typeface="Arial" panose="020B0604020202020204" pitchFamily="34" charset="0"/>
              </a:rPr>
              <a:t>通过平台发布学习通知（在【消息中心】可选择班级分班发布通知）</a:t>
            </a:r>
            <a:endParaRPr lang="en-US" sz="1400" dirty="0">
              <a:solidFill>
                <a:srgbClr val="3C4856"/>
              </a:solidFill>
              <a:latin typeface="+mj-ea"/>
              <a:ea typeface="+mj-ea"/>
              <a:sym typeface="Arial" panose="020B0604020202020204" pitchFamily="34" charset="0"/>
            </a:endParaRPr>
          </a:p>
        </p:txBody>
      </p:sp>
      <p:sp>
        <p:nvSpPr>
          <p:cNvPr id="70" name="TextBox 13"/>
          <p:cNvSpPr txBox="1"/>
          <p:nvPr/>
        </p:nvSpPr>
        <p:spPr>
          <a:xfrm>
            <a:off x="1300490" y="6295800"/>
            <a:ext cx="3697638" cy="4308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400" b="1" dirty="0">
                <a:solidFill>
                  <a:srgbClr val="3C485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学情分析：</a:t>
            </a:r>
            <a:r>
              <a:rPr lang="en-US" altLang="zh-CN" sz="1400" b="1" dirty="0">
                <a:solidFill>
                  <a:srgbClr val="3C485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/>
            </a:r>
            <a:br>
              <a:rPr lang="en-US" altLang="zh-CN" sz="1400" b="1" dirty="0">
                <a:solidFill>
                  <a:srgbClr val="3C485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</a:br>
            <a:r>
              <a:rPr lang="zh-CN" altLang="en-US" sz="1400" dirty="0">
                <a:solidFill>
                  <a:srgbClr val="3C4856"/>
                </a:solidFill>
                <a:latin typeface="+mj-ea"/>
                <a:ea typeface="+mj-ea"/>
                <a:sym typeface="Arial" panose="020B0604020202020204" pitchFamily="34" charset="0"/>
              </a:rPr>
              <a:t>本课程学生学习整体情况分析，</a:t>
            </a:r>
            <a:r>
              <a:rPr lang="zh-CN" altLang="en-US" sz="1400" dirty="0">
                <a:solidFill>
                  <a:srgbClr val="C00000"/>
                </a:solidFill>
                <a:latin typeface="+mj-ea"/>
                <a:sym typeface="Arial" panose="020B0604020202020204" pitchFamily="34" charset="0"/>
              </a:rPr>
              <a:t>此功能仅</a:t>
            </a:r>
            <a:r>
              <a:rPr lang="en-US" altLang="zh-CN" sz="1400" dirty="0">
                <a:solidFill>
                  <a:srgbClr val="C00000"/>
                </a:solidFill>
                <a:latin typeface="+mj-ea"/>
                <a:sym typeface="Arial" panose="020B0604020202020204" pitchFamily="34" charset="0"/>
              </a:rPr>
              <a:t>PC</a:t>
            </a:r>
            <a:r>
              <a:rPr lang="zh-CN" altLang="en-US" sz="1400" dirty="0">
                <a:solidFill>
                  <a:srgbClr val="C00000"/>
                </a:solidFill>
                <a:latin typeface="+mj-ea"/>
                <a:sym typeface="Arial" panose="020B0604020202020204" pitchFamily="34" charset="0"/>
              </a:rPr>
              <a:t>端</a:t>
            </a:r>
            <a:endParaRPr lang="en-US" sz="1400" dirty="0">
              <a:solidFill>
                <a:srgbClr val="3C4856"/>
              </a:solidFill>
              <a:latin typeface="+mj-ea"/>
              <a:ea typeface="+mj-ea"/>
              <a:sym typeface="Arial" panose="020B0604020202020204" pitchFamily="34" charset="0"/>
            </a:endParaRPr>
          </a:p>
        </p:txBody>
      </p:sp>
      <p:sp>
        <p:nvSpPr>
          <p:cNvPr id="73" name="TextBox 13"/>
          <p:cNvSpPr txBox="1"/>
          <p:nvPr/>
        </p:nvSpPr>
        <p:spPr>
          <a:xfrm>
            <a:off x="7833426" y="864937"/>
            <a:ext cx="3697638" cy="4308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学习进度：</a:t>
            </a:r>
            <a:r>
              <a:rPr lang="en-US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/>
            </a:r>
            <a:br>
              <a:rPr lang="en-US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</a:b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可查看及管理登录平台确认课程学生学习情况</a:t>
            </a:r>
            <a:endParaRPr lang="en-US" sz="1400" dirty="0">
              <a:solidFill>
                <a:schemeClr val="bg1"/>
              </a:solidFill>
              <a:latin typeface="+mj-ea"/>
              <a:ea typeface="+mj-ea"/>
              <a:sym typeface="Arial" panose="020B0604020202020204" pitchFamily="34" charset="0"/>
            </a:endParaRPr>
          </a:p>
        </p:txBody>
      </p:sp>
      <p:sp>
        <p:nvSpPr>
          <p:cNvPr id="74" name="TextBox 13"/>
          <p:cNvSpPr txBox="1"/>
          <p:nvPr/>
        </p:nvSpPr>
        <p:spPr>
          <a:xfrm>
            <a:off x="7833426" y="1559967"/>
            <a:ext cx="3697638" cy="4308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见面课：</a:t>
            </a:r>
            <a:r>
              <a:rPr lang="en-US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/>
            </a:r>
            <a:br>
              <a:rPr lang="en-US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</a:b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混合式课程见面课管理</a:t>
            </a:r>
            <a:endParaRPr lang="en-US" sz="1400" dirty="0">
              <a:solidFill>
                <a:schemeClr val="bg1"/>
              </a:solidFill>
              <a:latin typeface="+mj-ea"/>
              <a:ea typeface="+mj-ea"/>
              <a:sym typeface="Arial" panose="020B0604020202020204" pitchFamily="34" charset="0"/>
            </a:endParaRPr>
          </a:p>
        </p:txBody>
      </p:sp>
      <p:sp>
        <p:nvSpPr>
          <p:cNvPr id="75" name="TextBox 13"/>
          <p:cNvSpPr txBox="1"/>
          <p:nvPr/>
        </p:nvSpPr>
        <p:spPr>
          <a:xfrm>
            <a:off x="7839496" y="2334779"/>
            <a:ext cx="3697638" cy="64633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批阅</a:t>
            </a:r>
            <a:r>
              <a:rPr lang="en-US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:</a:t>
            </a:r>
            <a:br>
              <a:rPr lang="en-US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</a:b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查看学生章测试及期末考试得分，主观题批阅（建议使用</a:t>
            </a:r>
            <a:r>
              <a:rPr lang="en-US" altLang="zh-CN" sz="1400" dirty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PC</a:t>
            </a: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端批阅），</a:t>
            </a:r>
            <a:r>
              <a:rPr lang="zh-CN" altLang="en-US" sz="1400" b="1" dirty="0">
                <a:solidFill>
                  <a:srgbClr val="FF7654"/>
                </a:solidFill>
                <a:latin typeface="+mj-ea"/>
                <a:ea typeface="+mj-ea"/>
                <a:sym typeface="Arial" panose="020B0604020202020204" pitchFamily="34" charset="0"/>
              </a:rPr>
              <a:t>同</a:t>
            </a:r>
            <a:r>
              <a:rPr lang="en-US" altLang="zh-CN" sz="1400" b="1" dirty="0">
                <a:solidFill>
                  <a:srgbClr val="FF7654"/>
                </a:solidFill>
                <a:latin typeface="+mj-ea"/>
                <a:ea typeface="+mj-ea"/>
                <a:sym typeface="Arial" panose="020B0604020202020204" pitchFamily="34" charset="0"/>
              </a:rPr>
              <a:t>PC</a:t>
            </a:r>
            <a:r>
              <a:rPr lang="zh-CN" altLang="en-US" sz="1400" b="1" dirty="0">
                <a:solidFill>
                  <a:srgbClr val="FF7654"/>
                </a:solidFill>
                <a:latin typeface="+mj-ea"/>
                <a:ea typeface="+mj-ea"/>
                <a:sym typeface="Arial" panose="020B0604020202020204" pitchFamily="34" charset="0"/>
              </a:rPr>
              <a:t>端“作业考试”</a:t>
            </a:r>
            <a:endParaRPr lang="en-US" sz="1400" b="1" dirty="0">
              <a:solidFill>
                <a:srgbClr val="FF7654"/>
              </a:solidFill>
              <a:latin typeface="+mj-ea"/>
              <a:ea typeface="+mj-ea"/>
              <a:sym typeface="Arial" panose="020B0604020202020204" pitchFamily="34" charset="0"/>
            </a:endParaRPr>
          </a:p>
        </p:txBody>
      </p:sp>
      <p:sp>
        <p:nvSpPr>
          <p:cNvPr id="76" name="TextBox 13"/>
          <p:cNvSpPr txBox="1"/>
          <p:nvPr/>
        </p:nvSpPr>
        <p:spPr>
          <a:xfrm>
            <a:off x="7854335" y="3174178"/>
            <a:ext cx="3697638" cy="4308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问答</a:t>
            </a:r>
            <a:r>
              <a:rPr lang="en-US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:</a:t>
            </a:r>
            <a:br>
              <a:rPr lang="en-US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</a:b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参与本课程平台互动讨论</a:t>
            </a:r>
            <a:endParaRPr lang="en-US" sz="1400" dirty="0">
              <a:solidFill>
                <a:schemeClr val="bg1"/>
              </a:solidFill>
              <a:latin typeface="+mj-ea"/>
              <a:ea typeface="+mj-ea"/>
              <a:sym typeface="Arial" panose="020B0604020202020204" pitchFamily="34" charset="0"/>
            </a:endParaRPr>
          </a:p>
        </p:txBody>
      </p:sp>
      <p:sp>
        <p:nvSpPr>
          <p:cNvPr id="77" name="TextBox 13"/>
          <p:cNvSpPr txBox="1"/>
          <p:nvPr/>
        </p:nvSpPr>
        <p:spPr>
          <a:xfrm>
            <a:off x="7822697" y="4795845"/>
            <a:ext cx="3697638" cy="64633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在线教程</a:t>
            </a:r>
            <a:r>
              <a:rPr lang="en-US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:</a:t>
            </a:r>
            <a:br>
              <a:rPr lang="en-US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</a:b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观看本课程视频内容（</a:t>
            </a:r>
            <a:r>
              <a:rPr lang="en-US" altLang="zh-CN" sz="1400" dirty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PC</a:t>
            </a: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端课通过点击课程名观看）</a:t>
            </a:r>
            <a:endParaRPr lang="en-US" sz="1400" dirty="0">
              <a:solidFill>
                <a:schemeClr val="bg1"/>
              </a:solidFill>
              <a:latin typeface="+mj-ea"/>
              <a:ea typeface="+mj-ea"/>
              <a:sym typeface="Arial" panose="020B0604020202020204" pitchFamily="34" charset="0"/>
            </a:endParaRPr>
          </a:p>
        </p:txBody>
      </p:sp>
      <p:sp>
        <p:nvSpPr>
          <p:cNvPr id="78" name="TextBox 13"/>
          <p:cNvSpPr txBox="1"/>
          <p:nvPr/>
        </p:nvSpPr>
        <p:spPr>
          <a:xfrm>
            <a:off x="7854335" y="3886643"/>
            <a:ext cx="3876221" cy="64633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课程信息</a:t>
            </a:r>
            <a:r>
              <a:rPr lang="en-US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:</a:t>
            </a:r>
            <a:br>
              <a:rPr lang="en-US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</a:b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本课程教学大纲，课程背景，课程目标，课程设计原则（</a:t>
            </a:r>
            <a:r>
              <a:rPr lang="en-US" altLang="zh-CN" sz="1400" dirty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PC</a:t>
            </a: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端可通过点击课程名查看）</a:t>
            </a:r>
            <a:endParaRPr lang="en-US" sz="1400" dirty="0">
              <a:solidFill>
                <a:schemeClr val="bg1"/>
              </a:solidFill>
              <a:latin typeface="+mj-ea"/>
              <a:ea typeface="+mj-ea"/>
              <a:sym typeface="Arial" panose="020B0604020202020204" pitchFamily="34" charset="0"/>
            </a:endParaRPr>
          </a:p>
        </p:txBody>
      </p:sp>
      <p:sp>
        <p:nvSpPr>
          <p:cNvPr id="79" name="TextBox 13"/>
          <p:cNvSpPr txBox="1"/>
          <p:nvPr/>
        </p:nvSpPr>
        <p:spPr>
          <a:xfrm>
            <a:off x="7799883" y="5649469"/>
            <a:ext cx="4032865" cy="4305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课程安排</a:t>
            </a:r>
            <a:r>
              <a:rPr lang="en-US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:</a:t>
            </a:r>
            <a:br>
              <a:rPr lang="en-US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</a:b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本校自定义调整的运行时间及成绩比例</a:t>
            </a:r>
            <a:endParaRPr lang="en-US" sz="1400" dirty="0">
              <a:solidFill>
                <a:srgbClr val="FF0000"/>
              </a:solidFill>
              <a:latin typeface="+mj-ea"/>
              <a:ea typeface="+mj-ea"/>
              <a:sym typeface="Arial" panose="020B0604020202020204" pitchFamily="34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780264" y="156809"/>
            <a:ext cx="27301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rgbClr val="3C48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PC</a:t>
            </a:r>
            <a:r>
              <a:rPr lang="zh-CN" altLang="en-US" sz="3200" b="1" dirty="0">
                <a:solidFill>
                  <a:srgbClr val="3C48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端功能键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7822405" y="156809"/>
            <a:ext cx="27301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</a:t>
            </a: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端功能键</a:t>
            </a:r>
          </a:p>
        </p:txBody>
      </p:sp>
      <p:sp>
        <p:nvSpPr>
          <p:cNvPr id="3" name="TextBox 13"/>
          <p:cNvSpPr txBox="1"/>
          <p:nvPr>
            <p:custDataLst>
              <p:tags r:id="rId1"/>
            </p:custDataLst>
          </p:nvPr>
        </p:nvSpPr>
        <p:spPr>
          <a:xfrm>
            <a:off x="7822370" y="6212431"/>
            <a:ext cx="4354586" cy="645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发布通知：</a:t>
            </a:r>
            <a:r>
              <a:rPr lang="en-US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/>
            </a:r>
            <a:br>
              <a:rPr lang="en-US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</a:b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通过平台发布学习通知（在【我的】消息入口进去可选择分班发布通知）</a:t>
            </a:r>
          </a:p>
        </p:txBody>
      </p:sp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  <p:bldLst>
      <p:bldP spid="19" grpId="0"/>
      <p:bldP spid="37" grpId="0"/>
      <p:bldP spid="61" grpId="0"/>
      <p:bldP spid="63" grpId="0"/>
      <p:bldP spid="64" grpId="0"/>
      <p:bldP spid="67" grpId="0"/>
      <p:bldP spid="68" grpId="0"/>
      <p:bldP spid="69" grpId="0"/>
      <p:bldP spid="70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25" grpId="0"/>
      <p:bldP spid="2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7222709" cy="6858000"/>
          </a:xfrm>
          <a:prstGeom prst="rect">
            <a:avLst/>
          </a:prstGeom>
          <a:solidFill>
            <a:srgbClr val="3B4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503697" y="1871353"/>
            <a:ext cx="6215309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05.</a:t>
            </a:r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教师自助功能操作</a:t>
            </a:r>
          </a:p>
        </p:txBody>
      </p:sp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1628102" y="3180859"/>
            <a:ext cx="5436093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05-1</a:t>
            </a:r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自助导入学生功能</a:t>
            </a:r>
          </a:p>
          <a:p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05-2</a:t>
            </a:r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自定义运行时间设置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444600">
            <a:off x="8754621" y="1408591"/>
            <a:ext cx="2804609" cy="169387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25159" y="3600864"/>
            <a:ext cx="2409035" cy="2480309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  <p:bldLst>
      <p:bldP spid="31" grpId="0"/>
      <p:bldP spid="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4B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220" y="229870"/>
            <a:ext cx="759206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05-1-1 </a:t>
            </a:r>
            <a:r>
              <a:rPr lang="zh-CN" altLang="en-US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自助导入学生</a:t>
            </a:r>
          </a:p>
        </p:txBody>
      </p:sp>
      <p:sp>
        <p:nvSpPr>
          <p:cNvPr id="27" name="文本框 5"/>
          <p:cNvSpPr txBox="1"/>
          <p:nvPr/>
        </p:nvSpPr>
        <p:spPr>
          <a:xfrm>
            <a:off x="1074192" y="1468433"/>
            <a:ext cx="10043615" cy="1476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、目前针对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选课老师、助教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支持导入学生功能。</a:t>
            </a:r>
          </a:p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同时，</a:t>
            </a: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针对既是开课老师，又是选课老师</a:t>
            </a:r>
            <a:r>
              <a:rPr 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也</a:t>
            </a: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提供此功能，但是仅</a:t>
            </a:r>
            <a:r>
              <a:rPr 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限</a:t>
            </a: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于</a:t>
            </a:r>
            <a:r>
              <a:rPr 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操作自己学校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</a:t>
            </a: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在老师新版学堂-点击</a:t>
            </a:r>
            <a:r>
              <a:rPr 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【</a:t>
            </a:r>
            <a:r>
              <a:rPr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学籍管理</a:t>
            </a:r>
            <a:r>
              <a:rPr 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】</a:t>
            </a:r>
            <a:r>
              <a:rPr 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栏目</a:t>
            </a: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，会跳转至班级列表页面；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130" y="2886075"/>
            <a:ext cx="10210800" cy="35147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  <p:bldLst>
      <p:bldP spid="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4B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05-1-1 </a:t>
            </a:r>
            <a:r>
              <a:rPr lang="zh-CN" altLang="en-US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自助导入学生</a:t>
            </a:r>
          </a:p>
        </p:txBody>
      </p:sp>
      <p:sp>
        <p:nvSpPr>
          <p:cNvPr id="10" name="矩形 3"/>
          <p:cNvSpPr/>
          <p:nvPr/>
        </p:nvSpPr>
        <p:spPr>
          <a:xfrm>
            <a:off x="442595" y="4848225"/>
            <a:ext cx="11283950" cy="1291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30000"/>
              </a:lnSpc>
              <a:buFont typeface="Wingdings" panose="05000000000000000000" charset="0"/>
              <a:buChar char="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【导入学生】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后，先下载导入模板，再按照要求操作：如要导入现有的班级中，则需要和学堂列表中的【班级名称】一模一样，学生姓名和学生学号请保证输入正确，表格正确导入即可；请注意课程的运行时间结束了，则不能导入。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5030" y="1185545"/>
            <a:ext cx="10278745" cy="36626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  <p:bldLst>
      <p:bldP spid="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4B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05-1-1 </a:t>
            </a:r>
            <a:r>
              <a:rPr lang="zh-CN" altLang="en-US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自助导入学生</a:t>
            </a:r>
          </a:p>
        </p:txBody>
      </p:sp>
      <p:sp>
        <p:nvSpPr>
          <p:cNvPr id="10" name="矩形 3"/>
          <p:cNvSpPr/>
          <p:nvPr>
            <p:custDataLst>
              <p:tags r:id="rId1"/>
            </p:custDataLst>
          </p:nvPr>
        </p:nvSpPr>
        <p:spPr>
          <a:xfrm>
            <a:off x="443865" y="4774565"/>
            <a:ext cx="11283950" cy="15297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>
              <a:lnSpc>
                <a:spcPct val="130000"/>
              </a:lnSpc>
              <a:buFont typeface="Wingdings" panose="05000000000000000000" charset="0"/>
              <a:buNone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、导入后，会展示出本次导入**条，成功多少条，失败多少条，如果是失败则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支持下载异常表格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，修改异常表格后，重新导入即可。</a:t>
            </a:r>
          </a:p>
          <a:p>
            <a:pPr indent="0">
              <a:lnSpc>
                <a:spcPct val="130000"/>
              </a:lnSpc>
              <a:buFont typeface="Wingdings" panose="05000000000000000000" charset="0"/>
              <a:buNone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、异常表格中，导入失败的数据会显示红字，修改后把【导入异常信息】列去掉，再重新导入即可，请注意不可以导入重复数据，不可以导入为空数据。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325880" y="1235075"/>
            <a:ext cx="4556125" cy="228854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5667375" y="1235710"/>
            <a:ext cx="5079365" cy="228727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1325880" y="3522980"/>
            <a:ext cx="9423400" cy="1251585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  <p:bldLst>
      <p:bldP spid="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4B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63238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220" y="229870"/>
            <a:ext cx="912241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05-1-2 </a:t>
            </a:r>
            <a:r>
              <a:rPr lang="zh-CN" altLang="en-US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自助删除班级和学生</a:t>
            </a:r>
          </a:p>
        </p:txBody>
      </p:sp>
      <p:sp>
        <p:nvSpPr>
          <p:cNvPr id="10" name="矩形 3"/>
          <p:cNvSpPr/>
          <p:nvPr>
            <p:custDataLst>
              <p:tags r:id="rId1"/>
            </p:custDataLst>
          </p:nvPr>
        </p:nvSpPr>
        <p:spPr>
          <a:xfrm>
            <a:off x="454025" y="4050030"/>
            <a:ext cx="11283950" cy="1291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>
              <a:lnSpc>
                <a:spcPct val="13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删除班级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：班级中如存在学生则不允许删除！</a:t>
            </a:r>
          </a:p>
          <a:p>
            <a:pPr indent="0">
              <a:lnSpc>
                <a:spcPct val="13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删除学生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对于【已报到】的学生不允许删除；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）【未报到】的学生可以直接删除，也支持批量删除。</a:t>
            </a: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810895" y="1502410"/>
            <a:ext cx="5548630" cy="238125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6359525" y="1497965"/>
            <a:ext cx="5013960" cy="2385695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  <p:bldLst>
      <p:bldP spid="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4B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220" y="229870"/>
            <a:ext cx="663829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05-1-3 </a:t>
            </a:r>
            <a:r>
              <a:rPr lang="zh-CN" altLang="en-US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自助调班</a:t>
            </a:r>
          </a:p>
        </p:txBody>
      </p:sp>
      <p:sp>
        <p:nvSpPr>
          <p:cNvPr id="10" name="矩形 3"/>
          <p:cNvSpPr/>
          <p:nvPr>
            <p:custDataLst>
              <p:tags r:id="rId1"/>
            </p:custDataLst>
          </p:nvPr>
        </p:nvSpPr>
        <p:spPr>
          <a:xfrm>
            <a:off x="443865" y="3960495"/>
            <a:ext cx="11283950" cy="1691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>
              <a:lnSpc>
                <a:spcPct val="13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、已报到和未报到的学生都可以调班，点击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【调班】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后，选择要调去的班级即可。</a:t>
            </a:r>
          </a:p>
          <a:p>
            <a:pPr indent="0">
              <a:lnSpc>
                <a:spcPct val="13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、请注意无论是同学所在的班级，还是想要调过去的班级，只要有一个班级运行时间结束了，则不能再更换；</a:t>
            </a:r>
          </a:p>
          <a:p>
            <a:pPr indent="0">
              <a:lnSpc>
                <a:spcPct val="13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、也支持批量调班操作。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518795" y="1556385"/>
            <a:ext cx="4511040" cy="240411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5030470" y="1557020"/>
            <a:ext cx="6622415" cy="240411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  <p:bldLst>
      <p:bldP spid="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4B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220" y="229870"/>
            <a:ext cx="719455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05-2 </a:t>
            </a:r>
            <a:r>
              <a:rPr lang="zh-CN" altLang="en-US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自定义运行时间设置</a:t>
            </a:r>
          </a:p>
        </p:txBody>
      </p:sp>
      <p:sp>
        <p:nvSpPr>
          <p:cNvPr id="10" name="矩形 3"/>
          <p:cNvSpPr/>
          <p:nvPr>
            <p:custDataLst>
              <p:tags r:id="rId1"/>
            </p:custDataLst>
          </p:nvPr>
        </p:nvSpPr>
        <p:spPr>
          <a:xfrm>
            <a:off x="443865" y="5144770"/>
            <a:ext cx="11135995" cy="72009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indent="0">
              <a:lnSpc>
                <a:spcPct val="130000"/>
              </a:lnSpc>
              <a:buFont typeface="Wingdings" panose="05000000000000000000" charset="0"/>
              <a:buNone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、选课老师身份下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【运行设置】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按钮进去，找到对应学期对应课程进行设置。</a:t>
            </a:r>
          </a:p>
          <a:p>
            <a:pPr indent="0">
              <a:lnSpc>
                <a:spcPct val="130000"/>
              </a:lnSpc>
              <a:buFont typeface="Wingdings" panose="05000000000000000000" charset="0"/>
              <a:buNone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、课程列表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【设置】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选项中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【班级运行设置】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进去，进行相应时间设置即可；注意课程是【线下考试】类型的无法再进行班级自定义时间设置！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>
              <a:lnSpc>
                <a:spcPct val="130000"/>
              </a:lnSpc>
              <a:buFont typeface="Wingdings" panose="05000000000000000000" charset="0"/>
              <a:buNone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2089150" y="3429000"/>
            <a:ext cx="7552055" cy="1791335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2089150" y="1162685"/>
            <a:ext cx="7551420" cy="226568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  <p:bldLst>
      <p:bldP spid="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4B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220" y="229870"/>
            <a:ext cx="719455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05-2 </a:t>
            </a:r>
            <a:r>
              <a:rPr lang="zh-CN" altLang="en-US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自定义运行时间设置</a:t>
            </a:r>
          </a:p>
        </p:txBody>
      </p:sp>
      <p:sp>
        <p:nvSpPr>
          <p:cNvPr id="10" name="矩形 3"/>
          <p:cNvSpPr/>
          <p:nvPr>
            <p:custDataLst>
              <p:tags r:id="rId1"/>
            </p:custDataLst>
          </p:nvPr>
        </p:nvSpPr>
        <p:spPr>
          <a:xfrm>
            <a:off x="443865" y="4826635"/>
            <a:ext cx="11283950" cy="80708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indent="0">
              <a:lnSpc>
                <a:spcPct val="13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按系统提示设置好时间后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务必到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【操作日志】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中查看设置是否成功，如有问题请及时联系智慧树工作人员解决。</a:t>
            </a: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4645025" y="3158490"/>
            <a:ext cx="6913245" cy="149987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4645025" y="1543685"/>
            <a:ext cx="3714750" cy="15367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682625" y="1543685"/>
            <a:ext cx="3883025" cy="3114675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  <p:bldLst>
      <p:bldP spid="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1428465"/>
          </a:xfrm>
          <a:prstGeom prst="rect">
            <a:avLst/>
          </a:prstGeom>
          <a:solidFill>
            <a:srgbClr val="FF7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053260" y="352549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问题解决 随时助力</a:t>
            </a:r>
          </a:p>
        </p:txBody>
      </p:sp>
      <p:sp>
        <p:nvSpPr>
          <p:cNvPr id="10" name="文本框 11"/>
          <p:cNvSpPr txBox="1"/>
          <p:nvPr>
            <p:custDataLst>
              <p:tags r:id="rId1"/>
            </p:custDataLst>
          </p:nvPr>
        </p:nvSpPr>
        <p:spPr>
          <a:xfrm>
            <a:off x="580390" y="1671955"/>
            <a:ext cx="5798185" cy="10795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285750" indent="-285750">
              <a:lnSpc>
                <a:spcPct val="130000"/>
              </a:lnSpc>
              <a:buFont typeface="Wingdings" panose="05000000000000000000" charset="0"/>
              <a:buChar char="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有任何疑问可咨询智慧树平台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在线客服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Web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端和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APP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端均可）。平台使用操作说明请点击图中所示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帮助中心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服务中心，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查看学生/教师操作说明。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8575" y="4002405"/>
            <a:ext cx="1780540" cy="178054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3"/>
            </p:custDataLst>
          </p:nvPr>
        </p:nvSpPr>
        <p:spPr>
          <a:xfrm>
            <a:off x="7158716" y="1603892"/>
            <a:ext cx="2629265" cy="22491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30000"/>
              </a:lnSpc>
              <a:buFont typeface="Wingdings" panose="05000000000000000000" charset="0"/>
              <a:buChar char="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更可打开微信小程序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“智慧树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教学帮”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，使用学习自助查询，常见问题自己即可快速解决；也可通过微信客服咨询。</a:t>
            </a:r>
            <a:endParaRPr lang="zh-CN" altLang="en-US" dirty="0"/>
          </a:p>
        </p:txBody>
      </p:sp>
      <p:cxnSp>
        <p:nvCxnSpPr>
          <p:cNvPr id="13" name="Straight Connector 54"/>
          <p:cNvCxnSpPr/>
          <p:nvPr>
            <p:custDataLst>
              <p:tags r:id="rId4"/>
            </p:custDataLst>
          </p:nvPr>
        </p:nvCxnSpPr>
        <p:spPr>
          <a:xfrm flipV="1">
            <a:off x="7055794" y="1745463"/>
            <a:ext cx="0" cy="4331123"/>
          </a:xfrm>
          <a:prstGeom prst="line">
            <a:avLst/>
          </a:prstGeom>
          <a:ln w="276225" cap="rnd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图片 1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9659620" y="1745615"/>
            <a:ext cx="2355850" cy="4133215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20" name="图片 1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168275" y="2994660"/>
            <a:ext cx="2884805" cy="2008505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3053715" y="2994660"/>
            <a:ext cx="3743960" cy="251333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167640" y="5014595"/>
            <a:ext cx="2885440" cy="51435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  <p:bldLst>
      <p:bldP spid="5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: 形状 14"/>
          <p:cNvSpPr/>
          <p:nvPr/>
        </p:nvSpPr>
        <p:spPr>
          <a:xfrm>
            <a:off x="-9065" y="1698112"/>
            <a:ext cx="10986402" cy="3429802"/>
          </a:xfrm>
          <a:custGeom>
            <a:avLst/>
            <a:gdLst>
              <a:gd name="connsiteX0" fmla="*/ 0 w 10986402"/>
              <a:gd name="connsiteY0" fmla="*/ 0 h 2761782"/>
              <a:gd name="connsiteX1" fmla="*/ 10986402 w 10986402"/>
              <a:gd name="connsiteY1" fmla="*/ 0 h 2761782"/>
              <a:gd name="connsiteX2" fmla="*/ 10295957 w 10986402"/>
              <a:gd name="connsiteY2" fmla="*/ 2761782 h 2761782"/>
              <a:gd name="connsiteX3" fmla="*/ 0 w 10986402"/>
              <a:gd name="connsiteY3" fmla="*/ 2761782 h 2761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986402" h="2761782">
                <a:moveTo>
                  <a:pt x="0" y="0"/>
                </a:moveTo>
                <a:lnTo>
                  <a:pt x="10986402" y="0"/>
                </a:lnTo>
                <a:lnTo>
                  <a:pt x="10295957" y="2761782"/>
                </a:lnTo>
                <a:lnTo>
                  <a:pt x="0" y="2761782"/>
                </a:lnTo>
                <a:close/>
              </a:path>
            </a:pathLst>
          </a:custGeom>
          <a:solidFill>
            <a:srgbClr val="3B4B7F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任意多边形: 形状 15"/>
          <p:cNvSpPr/>
          <p:nvPr/>
        </p:nvSpPr>
        <p:spPr>
          <a:xfrm>
            <a:off x="10464800" y="1698112"/>
            <a:ext cx="1727200" cy="3429802"/>
          </a:xfrm>
          <a:custGeom>
            <a:avLst/>
            <a:gdLst>
              <a:gd name="connsiteX0" fmla="*/ 690446 w 1727200"/>
              <a:gd name="connsiteY0" fmla="*/ 0 h 2761782"/>
              <a:gd name="connsiteX1" fmla="*/ 1727200 w 1727200"/>
              <a:gd name="connsiteY1" fmla="*/ 0 h 2761782"/>
              <a:gd name="connsiteX2" fmla="*/ 1727200 w 1727200"/>
              <a:gd name="connsiteY2" fmla="*/ 2761782 h 2761782"/>
              <a:gd name="connsiteX3" fmla="*/ 0 w 1727200"/>
              <a:gd name="connsiteY3" fmla="*/ 2761782 h 2761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7200" h="2761782">
                <a:moveTo>
                  <a:pt x="690446" y="0"/>
                </a:moveTo>
                <a:lnTo>
                  <a:pt x="1727200" y="0"/>
                </a:lnTo>
                <a:lnTo>
                  <a:pt x="1727200" y="2761782"/>
                </a:lnTo>
                <a:lnTo>
                  <a:pt x="0" y="2761782"/>
                </a:lnTo>
                <a:close/>
              </a:path>
            </a:pathLst>
          </a:custGeom>
          <a:solidFill>
            <a:srgbClr val="FF765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1"/>
            </p:custDataLst>
          </p:nvPr>
        </p:nvSpPr>
        <p:spPr>
          <a:xfrm>
            <a:off x="2963913" y="409954"/>
            <a:ext cx="6215309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4400" b="1" noProof="0" dirty="0">
                <a:ln>
                  <a:noFill/>
                </a:ln>
                <a:solidFill>
                  <a:srgbClr val="3B4B7F"/>
                </a:solidFill>
                <a:effectLst/>
                <a:uLnTx/>
                <a:uFillTx/>
                <a:latin typeface="思源黑体 CN Bold" pitchFamily="34" charset="-122"/>
                <a:ea typeface="思源黑体 CN Bold" pitchFamily="34" charset="-122"/>
                <a:cs typeface="Arial" panose="020B0604020202020204" pitchFamily="34" charset="0"/>
                <a:sym typeface="+mn-ea"/>
              </a:rPr>
              <a:t>教学帮公众号</a:t>
            </a:r>
          </a:p>
        </p:txBody>
      </p:sp>
      <p:sp>
        <p:nvSpPr>
          <p:cNvPr id="20" name="文本框 19"/>
          <p:cNvSpPr txBox="1"/>
          <p:nvPr>
            <p:custDataLst>
              <p:tags r:id="rId2"/>
            </p:custDataLst>
          </p:nvPr>
        </p:nvSpPr>
        <p:spPr>
          <a:xfrm>
            <a:off x="4819202" y="2290333"/>
            <a:ext cx="5407025" cy="2245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教学资讯、好课推荐、操作指南</a:t>
            </a:r>
          </a:p>
          <a:p>
            <a:endParaRPr lang="zh-CN" altLang="en-US" sz="2800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  <a:p>
            <a:r>
              <a:rPr lang="zh-CN" altLang="en-US" sz="2800" dirty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尽在【智慧树 教学帮】公众号</a:t>
            </a:r>
          </a:p>
          <a:p>
            <a:endParaRPr lang="zh-CN" altLang="en-US" sz="2800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  <a:p>
            <a:r>
              <a:rPr lang="zh-CN" altLang="en-US" sz="2800" dirty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快扫码关注吧～</a:t>
            </a:r>
          </a:p>
        </p:txBody>
      </p:sp>
      <p:pic>
        <p:nvPicPr>
          <p:cNvPr id="21" name="图片 2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238570" y="1925735"/>
            <a:ext cx="2974556" cy="2974556"/>
          </a:xfrm>
          <a:prstGeom prst="rect">
            <a:avLst/>
          </a:prstGeom>
        </p:spPr>
      </p:pic>
    </p:spTree>
  </p:cSld>
  <p:clrMapOvr>
    <a:masterClrMapping/>
  </p:clrMapOvr>
  <p:transition spd="slow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223" y="4265462"/>
            <a:ext cx="9952909" cy="3430514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505048" y="2157503"/>
            <a:ext cx="6908800" cy="14452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教</a:t>
            </a:r>
            <a:r>
              <a:rPr lang="en-US" altLang="zh-CN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学</a:t>
            </a:r>
            <a:r>
              <a:rPr lang="en-US" altLang="zh-CN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运</a:t>
            </a:r>
            <a:r>
              <a:rPr lang="en-US" altLang="zh-CN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行</a:t>
            </a:r>
            <a:r>
              <a:rPr lang="en-US" altLang="zh-CN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·</a:t>
            </a:r>
            <a:r>
              <a:rPr lang="en-US" altLang="zh-CN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服</a:t>
            </a:r>
            <a:r>
              <a:rPr lang="en-US" altLang="zh-CN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务</a:t>
            </a:r>
            <a:r>
              <a:rPr lang="en-US" altLang="zh-CN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担</a:t>
            </a:r>
            <a:r>
              <a:rPr lang="en-US" altLang="zh-CN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当</a:t>
            </a:r>
          </a:p>
          <a:p>
            <a:pPr algn="ctr"/>
            <a:endParaRPr lang="zh-CN" altLang="en-US" sz="2400" dirty="0">
              <a:solidFill>
                <a:srgbClr val="3B4B7F"/>
              </a:solidFill>
              <a:latin typeface="思源黑体 CN Bold" pitchFamily="34" charset="-122"/>
              <a:ea typeface="思源黑体 CN Bold" pitchFamily="34" charset="-122"/>
              <a:cs typeface="微软雅黑" panose="020B0503020204020204" pitchFamily="34" charset="-122"/>
            </a:endParaRPr>
          </a:p>
          <a:p>
            <a:pPr algn="ctr"/>
            <a:r>
              <a:rPr lang="zh-CN" altLang="en-US" sz="2400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课程运行  直播保障  金牌服务  贴心陪伴</a:t>
            </a:r>
          </a:p>
        </p:txBody>
      </p:sp>
      <p:sp>
        <p:nvSpPr>
          <p:cNvPr id="7" name="任意多边形: 形状 10"/>
          <p:cNvSpPr/>
          <p:nvPr/>
        </p:nvSpPr>
        <p:spPr>
          <a:xfrm>
            <a:off x="1727627" y="1365741"/>
            <a:ext cx="8463642" cy="3059112"/>
          </a:xfrm>
          <a:custGeom>
            <a:avLst/>
            <a:gdLst>
              <a:gd name="connsiteX0" fmla="*/ 0 w 8463642"/>
              <a:gd name="connsiteY0" fmla="*/ 0 h 3059112"/>
              <a:gd name="connsiteX1" fmla="*/ 1343321 w 8463642"/>
              <a:gd name="connsiteY1" fmla="*/ 0 h 3059112"/>
              <a:gd name="connsiteX2" fmla="*/ 1343321 w 8463642"/>
              <a:gd name="connsiteY2" fmla="*/ 153782 h 3059112"/>
              <a:gd name="connsiteX3" fmla="*/ 153782 w 8463642"/>
              <a:gd name="connsiteY3" fmla="*/ 153782 h 3059112"/>
              <a:gd name="connsiteX4" fmla="*/ 153782 w 8463642"/>
              <a:gd name="connsiteY4" fmla="*/ 2905330 h 3059112"/>
              <a:gd name="connsiteX5" fmla="*/ 8309860 w 8463642"/>
              <a:gd name="connsiteY5" fmla="*/ 2905330 h 3059112"/>
              <a:gd name="connsiteX6" fmla="*/ 8309860 w 8463642"/>
              <a:gd name="connsiteY6" fmla="*/ 153782 h 3059112"/>
              <a:gd name="connsiteX7" fmla="*/ 4113705 w 8463642"/>
              <a:gd name="connsiteY7" fmla="*/ 153782 h 3059112"/>
              <a:gd name="connsiteX8" fmla="*/ 4113705 w 8463642"/>
              <a:gd name="connsiteY8" fmla="*/ 0 h 3059112"/>
              <a:gd name="connsiteX9" fmla="*/ 8463642 w 8463642"/>
              <a:gd name="connsiteY9" fmla="*/ 0 h 3059112"/>
              <a:gd name="connsiteX10" fmla="*/ 8463642 w 8463642"/>
              <a:gd name="connsiteY10" fmla="*/ 3059112 h 3059112"/>
              <a:gd name="connsiteX11" fmla="*/ 0 w 8463642"/>
              <a:gd name="connsiteY11" fmla="*/ 3059112 h 3059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463642" h="3059112">
                <a:moveTo>
                  <a:pt x="0" y="0"/>
                </a:moveTo>
                <a:lnTo>
                  <a:pt x="1343321" y="0"/>
                </a:lnTo>
                <a:lnTo>
                  <a:pt x="1343321" y="153782"/>
                </a:lnTo>
                <a:lnTo>
                  <a:pt x="153782" y="153782"/>
                </a:lnTo>
                <a:lnTo>
                  <a:pt x="153782" y="2905330"/>
                </a:lnTo>
                <a:lnTo>
                  <a:pt x="8309860" y="2905330"/>
                </a:lnTo>
                <a:lnTo>
                  <a:pt x="8309860" y="153782"/>
                </a:lnTo>
                <a:lnTo>
                  <a:pt x="4113705" y="153782"/>
                </a:lnTo>
                <a:lnTo>
                  <a:pt x="4113705" y="0"/>
                </a:lnTo>
                <a:lnTo>
                  <a:pt x="8463642" y="0"/>
                </a:lnTo>
                <a:lnTo>
                  <a:pt x="8463642" y="3059112"/>
                </a:lnTo>
                <a:lnTo>
                  <a:pt x="0" y="3059112"/>
                </a:lnTo>
                <a:close/>
              </a:path>
            </a:pathLst>
          </a:custGeom>
          <a:solidFill>
            <a:srgbClr val="3B4B7F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9" name="Picture 2" descr="D:\LOGO完整200-65-0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0403" y="925549"/>
            <a:ext cx="2708002" cy="880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48f0311f-4de5-4990-9d87-e2db8b812c2f"/>
  <p:tag name="COMMONDATA" val="eyJoZGlkIjoiNTQ5YTlhNTIzOGI0MDBjZmQxNzViMTZhODk2YWI3MmYifQ=="/>
  <p:tag name="commondata" val="eyJoZGlkIjoiZDY4ZWI1NWMwM2UzOWExMmM1NzNiOGQ4NjAxM2Q1YmQ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  <p:tag name="KSO_WM_UNIT_PLACING_PICTURE_USER_VIEWPORT" val="{&quot;height&quot;:5920,&quot;width&quot;:13290}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主题​​">
  <a:themeElements>
    <a:clrScheme name="纸张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2435</Words>
  <Application>Microsoft Office PowerPoint</Application>
  <PresentationFormat>自定义</PresentationFormat>
  <Paragraphs>165</Paragraphs>
  <Slides>38</Slides>
  <Notes>9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38</vt:i4>
      </vt:variant>
    </vt:vector>
  </HeadingPairs>
  <TitlesOfParts>
    <vt:vector size="39" baseType="lpstr"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ESF009</dc:creator>
  <cp:lastModifiedBy>Windows User</cp:lastModifiedBy>
  <cp:revision>441</cp:revision>
  <dcterms:created xsi:type="dcterms:W3CDTF">2021-08-27T03:05:00Z</dcterms:created>
  <dcterms:modified xsi:type="dcterms:W3CDTF">2025-02-11T08:22:56Z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2052-12.1.0.19770</vt:lpwstr>
  </property>
  <property fmtid="{D5CDD505-2E9C-101B-9397-08002B2CF9AE}" pid="3" name="ICV">
    <vt:lpwstr>035DB47AF9624324A21B5C08F0A11E3C_13</vt:lpwstr>
  </property>
</Properties>
</file>