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5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73" r:id="rId3"/>
    <p:sldId id="262" r:id="rId5"/>
    <p:sldId id="277" r:id="rId6"/>
    <p:sldId id="278" r:id="rId7"/>
    <p:sldId id="295" r:id="rId8"/>
    <p:sldId id="279" r:id="rId9"/>
    <p:sldId id="283" r:id="rId10"/>
    <p:sldId id="290" r:id="rId11"/>
    <p:sldId id="291" r:id="rId12"/>
    <p:sldId id="282" r:id="rId13"/>
    <p:sldId id="260" r:id="rId14"/>
    <p:sldId id="281" r:id="rId15"/>
  </p:sldIdLst>
  <p:sldSz cx="6858000" cy="9906000" type="A4"/>
  <p:notesSz cx="9144000" cy="6858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26" userDrawn="1">
          <p15:clr>
            <a:srgbClr val="A4A3A4"/>
          </p15:clr>
        </p15:guide>
        <p15:guide id="2" orient="horz" pos="3120" userDrawn="1">
          <p15:clr>
            <a:srgbClr val="A4A3A4"/>
          </p15:clr>
        </p15:guide>
        <p15:guide id="3" pos="283" userDrawn="1">
          <p15:clr>
            <a:srgbClr val="A4A3A4"/>
          </p15:clr>
        </p15:guide>
        <p15:guide id="4" orient="horz" pos="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64D"/>
    <a:srgbClr val="172C51"/>
    <a:srgbClr val="FFFFFF"/>
    <a:srgbClr val="5096F5"/>
    <a:srgbClr val="FF0000"/>
    <a:srgbClr val="FD785E"/>
    <a:srgbClr val="4481DD"/>
    <a:srgbClr val="C01F2E"/>
    <a:srgbClr val="F1F0F0"/>
    <a:srgbClr val="BE76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5" autoAdjust="0"/>
    <p:restoredTop sz="94081" autoAdjust="0"/>
  </p:normalViewPr>
  <p:slideViewPr>
    <p:cSldViewPr snapToGrid="0" snapToObjects="1" showGuides="1">
      <p:cViewPr varScale="1">
        <p:scale>
          <a:sx n="54" d="100"/>
          <a:sy n="54" d="100"/>
        </p:scale>
        <p:origin x="2962" y="58"/>
      </p:cViewPr>
      <p:guideLst>
        <p:guide pos="4026"/>
        <p:guide orient="horz" pos="3120"/>
        <p:guide pos="283"/>
        <p:guide orient="horz" pos="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4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3B618-9692-DC40-A166-228BA5D1BDE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770313" y="857250"/>
            <a:ext cx="16033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74FEF-BCAC-D648-985F-FF67B67A3D6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2DA53-A5CA-504A-BBD0-561A1623830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84250-BDA4-7F48-86EC-3B520F1C03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8.tiff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tiff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jpeg"/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背景图案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19" name="图片 18" descr="图片包含 游戏机, 动物&#10;&#10;描述已自动生成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571322" y="-110949"/>
            <a:ext cx="4107822" cy="1710319"/>
          </a:xfrm>
          <a:prstGeom prst="rect">
            <a:avLst/>
          </a:prstGeom>
        </p:spPr>
      </p:pic>
      <p:cxnSp>
        <p:nvCxnSpPr>
          <p:cNvPr id="7" name="直线连接符 6"/>
          <p:cNvCxnSpPr/>
          <p:nvPr/>
        </p:nvCxnSpPr>
        <p:spPr>
          <a:xfrm>
            <a:off x="811276" y="1443566"/>
            <a:ext cx="5165503" cy="36122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144628" y="3004133"/>
            <a:ext cx="18473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zh-CN" altLang="en-US" sz="3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87639" y="3793596"/>
            <a:ext cx="35702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</a:rPr>
              <a:t>通用学员手册</a:t>
            </a:r>
            <a:endParaRPr lang="en-US" altLang="zh-CN" sz="4400" dirty="0">
              <a:solidFill>
                <a:schemeClr val="bg1"/>
              </a:solidFill>
            </a:endParaRPr>
          </a:p>
        </p:txBody>
      </p:sp>
      <p:pic>
        <p:nvPicPr>
          <p:cNvPr id="9" name="图片 8" descr="电脑屏幕的照片上有字&#10;&#10;低可信度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077" y="560948"/>
            <a:ext cx="2792361" cy="530729"/>
          </a:xfrm>
          <a:prstGeom prst="rect">
            <a:avLst/>
          </a:prstGeom>
        </p:spPr>
      </p:pic>
      <p:cxnSp>
        <p:nvCxnSpPr>
          <p:cNvPr id="20" name="直线连接符 6"/>
          <p:cNvCxnSpPr/>
          <p:nvPr/>
        </p:nvCxnSpPr>
        <p:spPr>
          <a:xfrm>
            <a:off x="811276" y="3232257"/>
            <a:ext cx="5165503" cy="36122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256453" y="4977226"/>
            <a:ext cx="4493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关于大鱼讲堂系列直播活动，您关心的都在这里</a:t>
            </a:r>
            <a:endParaRPr kumimoji="1"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69654" y="6104070"/>
            <a:ext cx="2023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</a:t>
            </a: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Get</a:t>
            </a:r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日程安排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669654" y="6735262"/>
            <a:ext cx="348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如何报名选课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067130" y="5987528"/>
            <a:ext cx="441324" cy="469240"/>
            <a:chOff x="900455" y="5782534"/>
            <a:chExt cx="540000" cy="555227"/>
          </a:xfrm>
        </p:grpSpPr>
        <p:sp>
          <p:nvSpPr>
            <p:cNvPr id="40" name="椭圆 39"/>
            <p:cNvSpPr/>
            <p:nvPr/>
          </p:nvSpPr>
          <p:spPr>
            <a:xfrm>
              <a:off x="962980" y="5940114"/>
              <a:ext cx="397647" cy="397647"/>
            </a:xfrm>
            <a:prstGeom prst="ellipse">
              <a:avLst/>
            </a:prstGeom>
            <a:solidFill>
              <a:srgbClr val="4572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>
                <a:solidFill>
                  <a:schemeClr val="bg1"/>
                </a:solidFill>
              </a:endParaRPr>
            </a:p>
          </p:txBody>
        </p:sp>
        <p:pic>
          <p:nvPicPr>
            <p:cNvPr id="41" name="图形 40" descr="复选标记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455" y="5782534"/>
              <a:ext cx="540000" cy="540000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2067130" y="6618720"/>
            <a:ext cx="441324" cy="469240"/>
            <a:chOff x="900455" y="5782534"/>
            <a:chExt cx="540000" cy="555227"/>
          </a:xfrm>
        </p:grpSpPr>
        <p:sp>
          <p:nvSpPr>
            <p:cNvPr id="43" name="椭圆 42"/>
            <p:cNvSpPr/>
            <p:nvPr/>
          </p:nvSpPr>
          <p:spPr>
            <a:xfrm>
              <a:off x="962980" y="5940114"/>
              <a:ext cx="397647" cy="397647"/>
            </a:xfrm>
            <a:prstGeom prst="ellipse">
              <a:avLst/>
            </a:prstGeom>
            <a:solidFill>
              <a:srgbClr val="4572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>
                <a:solidFill>
                  <a:schemeClr val="bg1"/>
                </a:solidFill>
              </a:endParaRPr>
            </a:p>
          </p:txBody>
        </p:sp>
        <p:pic>
          <p:nvPicPr>
            <p:cNvPr id="44" name="图形 43" descr="复选标记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00455" y="5782534"/>
              <a:ext cx="540000" cy="540000"/>
            </a:xfrm>
            <a:prstGeom prst="rect">
              <a:avLst/>
            </a:prstGeom>
          </p:spPr>
        </p:pic>
      </p:grpSp>
      <p:grpSp>
        <p:nvGrpSpPr>
          <p:cNvPr id="45" name="组合 44"/>
          <p:cNvGrpSpPr/>
          <p:nvPr/>
        </p:nvGrpSpPr>
        <p:grpSpPr>
          <a:xfrm>
            <a:off x="2067130" y="7234672"/>
            <a:ext cx="441324" cy="469240"/>
            <a:chOff x="900455" y="5782534"/>
            <a:chExt cx="540000" cy="555227"/>
          </a:xfrm>
        </p:grpSpPr>
        <p:sp>
          <p:nvSpPr>
            <p:cNvPr id="46" name="椭圆 45"/>
            <p:cNvSpPr/>
            <p:nvPr/>
          </p:nvSpPr>
          <p:spPr>
            <a:xfrm>
              <a:off x="962980" y="5940114"/>
              <a:ext cx="397647" cy="397647"/>
            </a:xfrm>
            <a:prstGeom prst="ellipse">
              <a:avLst/>
            </a:prstGeom>
            <a:solidFill>
              <a:srgbClr val="4572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>
                <a:solidFill>
                  <a:schemeClr val="bg1"/>
                </a:solidFill>
              </a:endParaRPr>
            </a:p>
          </p:txBody>
        </p:sp>
        <p:pic>
          <p:nvPicPr>
            <p:cNvPr id="47" name="图形 46" descr="复选标记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00455" y="5782534"/>
              <a:ext cx="540000" cy="540000"/>
            </a:xfrm>
            <a:prstGeom prst="rect">
              <a:avLst/>
            </a:prstGeom>
          </p:spPr>
        </p:pic>
      </p:grpSp>
      <p:sp>
        <p:nvSpPr>
          <p:cNvPr id="48" name="文本框 47"/>
          <p:cNvSpPr txBox="1"/>
          <p:nvPr/>
        </p:nvSpPr>
        <p:spPr>
          <a:xfrm>
            <a:off x="2669654" y="7351214"/>
            <a:ext cx="3326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如何观看直播和回放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51661" y="1569781"/>
            <a:ext cx="5242166" cy="1521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dirty="0">
                <a:solidFill>
                  <a:schemeClr val="bg1"/>
                </a:solidFill>
              </a:rPr>
              <a:t>大鱼讲堂</a:t>
            </a:r>
            <a:endParaRPr lang="en-US" altLang="zh-CN" sz="40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4000" b="1" dirty="0">
                <a:solidFill>
                  <a:schemeClr val="bg1"/>
                </a:solidFill>
              </a:rPr>
              <a:t>2024春系列直播培训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39859" y="9136431"/>
            <a:ext cx="3326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2024.4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95146" y="1030687"/>
            <a:ext cx="6467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1"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月主题：</a:t>
            </a:r>
            <a:r>
              <a:rPr kumimoji="1" lang="en-US" altLang="zh-CN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kumimoji="1"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赋能 高校教育教学的“变”与“不变”</a:t>
            </a:r>
            <a:endParaRPr kumimoji="1"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95146" y="1654629"/>
          <a:ext cx="6298734" cy="730111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236539"/>
                <a:gridCol w="3361316"/>
                <a:gridCol w="1700879"/>
              </a:tblGrid>
              <a:tr h="8615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CN" altLang="en-US" sz="1400" b="1" i="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时间</a:t>
                      </a:r>
                      <a:endParaRPr lang="zh-CN" altLang="en-US" sz="1400" b="1" i="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305" marR="63305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CN" altLang="en-US" sz="1400" b="1" i="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交流话题</a:t>
                      </a:r>
                      <a:endParaRPr lang="zh-CN" altLang="en-US" sz="1400" b="1" i="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305" marR="63305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CN" altLang="en-US" sz="1400" b="1" i="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主讲人</a:t>
                      </a:r>
                      <a:endParaRPr lang="zh-CN" altLang="en-US" sz="1400" b="1" i="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305" marR="63305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523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11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</a:t>
                      </a:r>
                      <a:r>
                        <a:rPr lang="zh-CN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赋能高校教学模式创新</a:t>
                      </a:r>
                      <a:endParaRPr lang="en-US" altLang="zh-CN" sz="11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汪潇潇</a:t>
                      </a:r>
                      <a:endParaRPr lang="en-US" altLang="zh-CN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清华大学在线教育中心主任、教育部在线教育研究中心秘书长</a:t>
                      </a:r>
                      <a:endParaRPr lang="zh-CN" altLang="en-US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02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18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人工智能大模型在编程类课程中的应用</a:t>
                      </a:r>
                      <a:endParaRPr sz="12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ingFang SC Regular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马昱春</a:t>
                      </a:r>
                      <a:endParaRPr lang="en-US" altLang="zh-CN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清华大学计算机科学与技术系教授</a:t>
                      </a:r>
                      <a:endParaRPr lang="zh-CN" altLang="en-US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968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25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人工智能在思辨读写教学中的应用与潜能</a:t>
                      </a:r>
                      <a:endParaRPr lang="en-US" altLang="zh-CN" sz="1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ingFang SC Regular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程祥钰</a:t>
                      </a:r>
                      <a:endParaRPr lang="en-US" altLang="zh-CN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清华大学写作与沟通教学中心副主任，副教授</a:t>
                      </a:r>
                      <a:endParaRPr lang="zh-CN" altLang="en-US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493879" y="9629001"/>
            <a:ext cx="36412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P1</a:t>
            </a:r>
            <a:endParaRPr kumimoji="1" lang="zh-CN" altLang="en-US" sz="1200" dirty="0"/>
          </a:p>
        </p:txBody>
      </p:sp>
      <p:sp>
        <p:nvSpPr>
          <p:cNvPr id="2" name="圆角矩形 21"/>
          <p:cNvSpPr/>
          <p:nvPr/>
        </p:nvSpPr>
        <p:spPr>
          <a:xfrm>
            <a:off x="195146" y="580673"/>
            <a:ext cx="1739757" cy="173564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74826" y="324158"/>
            <a:ext cx="1999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、日程安排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95146" y="1030687"/>
            <a:ext cx="6467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1"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月主题：迎评促建 推进高等教育高质量发展</a:t>
            </a:r>
            <a:endParaRPr kumimoji="1"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95146" y="1654629"/>
          <a:ext cx="6298734" cy="7495243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236539"/>
                <a:gridCol w="3361316"/>
                <a:gridCol w="1700879"/>
              </a:tblGrid>
              <a:tr h="8144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CN" altLang="en-US" sz="1400" b="1" i="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时间</a:t>
                      </a:r>
                      <a:endParaRPr lang="zh-CN" altLang="en-US" sz="1400" b="1" i="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305" marR="63305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CN" altLang="en-US" sz="1400" b="1" i="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交流话题</a:t>
                      </a:r>
                      <a:endParaRPr lang="zh-CN" altLang="en-US" sz="1400" b="1" i="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305" marR="63305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CN" altLang="en-US" sz="1400" b="1" i="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主讲人</a:t>
                      </a:r>
                      <a:endParaRPr lang="zh-CN" altLang="en-US" sz="1400" b="1" i="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305" marR="63305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087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9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以评促建 培育先进质量文化，以评促强 培养一流创新人才</a:t>
                      </a:r>
                      <a:endParaRPr lang="en-US" altLang="zh-CN" sz="12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傅勇</a:t>
                      </a:r>
                      <a:endParaRPr lang="en-US" altLang="zh-CN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3980" indent="0"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教育部审核评估专家、安徽大学教学质量监控与评估处处长</a:t>
                      </a:r>
                      <a:endParaRPr lang="zh-CN" altLang="en-US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647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16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基于学习成果导向的课程教学改革实践与探索</a:t>
                      </a:r>
                      <a:endParaRPr sz="12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ingFang SC Regular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蒋丹</a:t>
                      </a:r>
                      <a:endParaRPr lang="en-US" altLang="zh-CN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上海交通大学机械与动力工程学院教授</a:t>
                      </a:r>
                      <a:endParaRPr lang="zh-CN" altLang="en-US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510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23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如何让你的课堂教学具有魅力</a:t>
                      </a:r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——</a:t>
                      </a:r>
                      <a:r>
                        <a:rPr lang="zh-CN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从课堂教学创新视角</a:t>
                      </a:r>
                      <a:endParaRPr lang="en-US" altLang="zh-CN" sz="1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ingFang SC Regular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陈庆章</a:t>
                      </a:r>
                      <a:endParaRPr lang="en-US" altLang="zh-CN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浙江工业大学教授，原计算机科学与技术学院党委书记</a:t>
                      </a:r>
                      <a:endParaRPr lang="zh-CN" altLang="en-US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510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30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多维度全过程的课堂教学评估体系</a:t>
                      </a:r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——</a:t>
                      </a:r>
                      <a:r>
                        <a:rPr lang="zh-CN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从清华大学教学档案袋谈起</a:t>
                      </a:r>
                      <a:endParaRPr lang="en-US" altLang="zh-CN" sz="1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ingFang SC Regular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于歆杰</a:t>
                      </a:r>
                      <a:endParaRPr lang="en-US" altLang="zh-CN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3980" indent="0" algn="ctr" defTabSz="6858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清华大学电机系教授、系党委书记，北京市教学名师</a:t>
                      </a:r>
                      <a:endParaRPr lang="zh-CN" altLang="en-US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493879" y="9629001"/>
            <a:ext cx="36412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P2</a:t>
            </a:r>
            <a:endParaRPr kumimoji="1" lang="zh-CN" altLang="en-US" sz="1200" dirty="0"/>
          </a:p>
        </p:txBody>
      </p:sp>
      <p:sp>
        <p:nvSpPr>
          <p:cNvPr id="2" name="圆角矩形 21"/>
          <p:cNvSpPr/>
          <p:nvPr/>
        </p:nvSpPr>
        <p:spPr>
          <a:xfrm>
            <a:off x="195146" y="580673"/>
            <a:ext cx="1739757" cy="173564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74826" y="324158"/>
            <a:ext cx="1999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、日程安排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95146" y="1030687"/>
            <a:ext cx="6467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1"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月主题：高质量教改研究 培育高水平教学成果</a:t>
            </a:r>
            <a:endParaRPr kumimoji="1" lang="zh-CN" alt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95146" y="1654629"/>
          <a:ext cx="6298734" cy="722068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236539"/>
                <a:gridCol w="3361316"/>
                <a:gridCol w="1700879"/>
              </a:tblGrid>
              <a:tr h="1061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CN" altLang="en-US" sz="1400" b="1" i="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时间</a:t>
                      </a:r>
                      <a:endParaRPr lang="zh-CN" altLang="en-US" sz="1400" b="1" i="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305" marR="63305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CN" altLang="en-US" sz="1400" b="1" i="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交流话题</a:t>
                      </a:r>
                      <a:endParaRPr lang="zh-CN" altLang="en-US" sz="1400" b="1" i="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305" marR="63305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CN" altLang="en-US" sz="1400" b="1" i="0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主讲人</a:t>
                      </a:r>
                      <a:endParaRPr lang="zh-CN" altLang="en-US" sz="1400" b="1" i="0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3305" marR="63305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061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zh-CN" alt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教学成果培育和成果奖申报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冯博琴</a:t>
                      </a:r>
                      <a:endParaRPr lang="en-US" altLang="zh-CN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0" hangingPunct="1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西安交通大学教授，博士生导师，国务院政府特殊津贴专家</a:t>
                      </a:r>
                      <a:endParaRPr lang="en-US" altLang="zh-CN" sz="1400" b="1" i="0" u="none" strike="noStrike" kern="1200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397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13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以赛促教 以赛促改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——</a:t>
                      </a:r>
                      <a:r>
                        <a:rPr lang="zh-CN" alt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青年教师教学比赛与教学改革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i="0" u="none" strike="noStrike" kern="1200" cap="none" spc="0" baseline="0" noProof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杨楠</a:t>
                      </a:r>
                      <a:endParaRPr lang="en-US" altLang="zh-CN" sz="1400" b="1" i="0" u="none" strike="noStrike" kern="1200" cap="none" spc="0" baseline="0" noProof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上海财经大学教授、博士生导师，校教师教学发展中心主任</a:t>
                      </a:r>
                      <a:endParaRPr lang="zh-CN" altLang="en-US" sz="1400" b="1" i="0" u="none" strike="noStrike" kern="1200" cap="none" spc="0" baseline="0" noProof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130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月</a:t>
                      </a: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</a:t>
                      </a: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日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周四</a:t>
                      </a:r>
                      <a:endParaRPr lang="zh-CN" altLang="en-US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0" i="0" kern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14:00-15:10</a:t>
                      </a:r>
                      <a:endParaRPr lang="en-US" altLang="zh-CN" sz="1100" b="0" i="0" kern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35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从教改项目的选题、研究与实践到教学成果奖凝炼</a:t>
                      </a:r>
                      <a:endParaRPr lang="zh-CN" altLang="en-US" sz="135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5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孙康宁</a:t>
                      </a:r>
                      <a:endParaRPr lang="en-US" altLang="zh-CN" sz="135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5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山东大学教授，</a:t>
                      </a:r>
                      <a:r>
                        <a:rPr lang="zh-CN" altLang="en-US" sz="1200" b="1" i="0" u="none" strike="noStrike" kern="1200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</a:rPr>
                        <a:t>博士生导师</a:t>
                      </a:r>
                      <a:r>
                        <a:rPr lang="zh-CN" altLang="en-US" sz="135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，国家级教学名师，国务院政府特殊津贴专家</a:t>
                      </a:r>
                      <a:endParaRPr lang="zh-CN" altLang="en-US" sz="1100" b="1" i="0" u="none" strike="noStrike" kern="1200" cap="none" spc="0" baseline="0" noProof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846" marR="49846" marT="49846" marB="49846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493879" y="9629001"/>
            <a:ext cx="36412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P3</a:t>
            </a:r>
            <a:endParaRPr kumimoji="1" lang="zh-CN" altLang="en-US" sz="1200" dirty="0"/>
          </a:p>
        </p:txBody>
      </p:sp>
      <p:sp>
        <p:nvSpPr>
          <p:cNvPr id="2" name="圆角矩形 21"/>
          <p:cNvSpPr/>
          <p:nvPr/>
        </p:nvSpPr>
        <p:spPr>
          <a:xfrm>
            <a:off x="195146" y="580673"/>
            <a:ext cx="1739757" cy="173564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74826" y="324158"/>
            <a:ext cx="1999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、日程安排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95020"/>
            <a:ext cx="6858000" cy="3114675"/>
          </a:xfrm>
          <a:prstGeom prst="rect">
            <a:avLst/>
          </a:prstGeom>
        </p:spPr>
      </p:pic>
      <p:sp>
        <p:nvSpPr>
          <p:cNvPr id="2" name="圆角矩形 21"/>
          <p:cNvSpPr/>
          <p:nvPr/>
        </p:nvSpPr>
        <p:spPr>
          <a:xfrm>
            <a:off x="195146" y="580673"/>
            <a:ext cx="2159434" cy="143595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74826" y="324158"/>
            <a:ext cx="252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、如何报名选课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0215" y="8844280"/>
            <a:ext cx="5941060" cy="802005"/>
          </a:xfrm>
          <a:prstGeom prst="rect">
            <a:avLst/>
          </a:prstGeom>
          <a:solidFill>
            <a:srgbClr val="F1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0139" y="7435088"/>
            <a:ext cx="5949474" cy="1299738"/>
          </a:xfrm>
          <a:prstGeom prst="rect">
            <a:avLst/>
          </a:prstGeom>
          <a:solidFill>
            <a:srgbClr val="F1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0139" y="7012677"/>
            <a:ext cx="5957724" cy="312684"/>
          </a:xfrm>
          <a:prstGeom prst="rect">
            <a:avLst/>
          </a:prstGeom>
          <a:solidFill>
            <a:srgbClr val="F1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50137" y="6971163"/>
            <a:ext cx="5941226" cy="2638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、登录教师发展管理平台，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sym typeface="+mn-ea"/>
              </a:rPr>
              <a:t>https://sdpeicfd.yuketang.cn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2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、微信扫码登录后点击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左上角logo“返回门户”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，门户首页选择【大鱼讲堂直播培训】，单击相应课程卡片进入选课页面；也可点击下方箭头所指功能区中的</a:t>
            </a:r>
            <a:r>
              <a:rPr lang="en-US" altLang="zh-CN" sz="1600" b="1" dirty="0"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【</a:t>
            </a:r>
            <a:r>
              <a:rPr lang="zh-CN" altLang="en-US" sz="1600" b="1" dirty="0"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大鱼讲堂</a:t>
            </a:r>
            <a:r>
              <a:rPr lang="en-US" altLang="zh-CN" sz="1600" b="1" dirty="0"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2024</a:t>
            </a:r>
            <a:r>
              <a:rPr lang="zh-CN" altLang="en-US" sz="1600" b="1" dirty="0"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春系列直播培训</a:t>
            </a:r>
            <a:r>
              <a:rPr lang="en-US" altLang="zh-CN" sz="1600" b="1" dirty="0"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】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单击相应课程卡片进入选课页面（图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、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温馨提示：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报名参与“大鱼讲堂”直播需提前完成平台身份绑定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，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未绑定教师账号：校内工号， 密码：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sym typeface="+mn-ea"/>
              </a:rPr>
              <a:t>sdpei@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工号后6位。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06250" y="5394067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</a:t>
            </a:r>
            <a:endParaRPr lang="zh-CN" altLang="en-US" sz="1400" b="1" dirty="0"/>
          </a:p>
        </p:txBody>
      </p:sp>
      <p:pic>
        <p:nvPicPr>
          <p:cNvPr id="13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2225"/>
            <a:ext cx="6886575" cy="1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文本框 13"/>
          <p:cNvSpPr txBox="1"/>
          <p:nvPr/>
        </p:nvSpPr>
        <p:spPr>
          <a:xfrm>
            <a:off x="980440" y="4083685"/>
            <a:ext cx="3146425" cy="34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dirty="0">
                <a:solidFill>
                  <a:srgbClr val="FF0000"/>
                </a:solidFill>
              </a:rPr>
              <a:t>点击“右上角</a:t>
            </a:r>
            <a:r>
              <a:rPr lang="en-US" altLang="zh-CN" sz="1400" b="1" dirty="0">
                <a:solidFill>
                  <a:srgbClr val="FF0000"/>
                </a:solidFill>
              </a:rPr>
              <a:t>logo”</a:t>
            </a:r>
            <a:r>
              <a:rPr lang="zh-CN" altLang="en-US" sz="1400" b="1" dirty="0">
                <a:solidFill>
                  <a:srgbClr val="FF0000"/>
                </a:solidFill>
              </a:rPr>
              <a:t>返回门户首页</a:t>
            </a:r>
            <a:r>
              <a:rPr lang="zh-CN" altLang="en-US" sz="1400" b="1" dirty="0">
                <a:solidFill>
                  <a:srgbClr val="FF0000"/>
                </a:solidFill>
              </a:rPr>
              <a:t>选课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45" y="4885055"/>
            <a:ext cx="6555740" cy="1922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60393" y="8062500"/>
            <a:ext cx="5922722" cy="1641201"/>
          </a:xfrm>
          <a:prstGeom prst="rect">
            <a:avLst/>
          </a:prstGeom>
          <a:solidFill>
            <a:srgbClr val="F1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6493879" y="9629001"/>
            <a:ext cx="36412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P5</a:t>
            </a:r>
            <a:endParaRPr kumimoji="1" lang="zh-CN" altLang="en-US" sz="1200" dirty="0"/>
          </a:p>
        </p:txBody>
      </p:sp>
      <p:sp>
        <p:nvSpPr>
          <p:cNvPr id="9" name="文本框 8"/>
          <p:cNvSpPr txBox="1"/>
          <p:nvPr/>
        </p:nvSpPr>
        <p:spPr>
          <a:xfrm>
            <a:off x="552653" y="8183062"/>
            <a:ext cx="5813884" cy="141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选课示例：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在平台顶部导航栏点击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【</a:t>
            </a:r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大鱼讲堂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】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进入栏目页，单击</a:t>
            </a:r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大鱼讲堂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2024</a:t>
            </a:r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（春）第一讲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，进入选课页面，点击“报名直播”完成课程报名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2" name="圆角矩形 21"/>
          <p:cNvSpPr/>
          <p:nvPr/>
        </p:nvSpPr>
        <p:spPr>
          <a:xfrm>
            <a:off x="195146" y="580673"/>
            <a:ext cx="2159434" cy="143595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74826" y="324158"/>
            <a:ext cx="2522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、如何报名选课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137" y="4828512"/>
            <a:ext cx="5922722" cy="2705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/>
          <a:srcRect l="9617" r="9170"/>
          <a:stretch>
            <a:fillRect/>
          </a:stretch>
        </p:blipFill>
        <p:spPr>
          <a:xfrm>
            <a:off x="450136" y="959010"/>
            <a:ext cx="5916401" cy="3362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矩形 14"/>
          <p:cNvSpPr/>
          <p:nvPr/>
        </p:nvSpPr>
        <p:spPr>
          <a:xfrm>
            <a:off x="4251362" y="6125755"/>
            <a:ext cx="1174078" cy="294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50138" y="4397271"/>
            <a:ext cx="5916400" cy="345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2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3641" y="7604933"/>
            <a:ext cx="5916400" cy="345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12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3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0137" y="3124457"/>
            <a:ext cx="1476633" cy="919754"/>
          </a:xfrm>
          <a:prstGeom prst="rect">
            <a:avLst/>
          </a:prstGeom>
          <a:solidFill>
            <a:srgbClr val="FF0000">
              <a:alpha val="30196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00574" y="708221"/>
            <a:ext cx="4021896" cy="114621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52281" y="344953"/>
            <a:ext cx="4404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电脑端 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如何观看直播和回放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12592" y="1138105"/>
            <a:ext cx="4843608" cy="442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课程直播时段</a:t>
            </a:r>
            <a:r>
              <a:rPr lang="zh-CN" altLang="en-US" sz="2000" b="1" dirty="0">
                <a:solidFill>
                  <a:srgbClr val="DC5134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参与直播</a:t>
            </a:r>
            <a:endParaRPr lang="en-US" altLang="zh-CN" sz="1200" b="1" dirty="0">
              <a:solidFill>
                <a:srgbClr val="DC5134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89933" y="9625104"/>
            <a:ext cx="36412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P9</a:t>
            </a:r>
            <a:endParaRPr kumimoji="1" lang="zh-CN" altLang="en-US" sz="1200" dirty="0"/>
          </a:p>
        </p:txBody>
      </p:sp>
      <p:sp>
        <p:nvSpPr>
          <p:cNvPr id="3" name="文本框 2"/>
          <p:cNvSpPr txBox="1"/>
          <p:nvPr/>
        </p:nvSpPr>
        <p:spPr>
          <a:xfrm>
            <a:off x="312592" y="1655713"/>
            <a:ext cx="4543998" cy="770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、推荐使用</a:t>
            </a:r>
            <a:r>
              <a:rPr lang="zh-CN" altLang="en-US" b="1" dirty="0"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谷歌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或</a:t>
            </a:r>
            <a:r>
              <a:rPr lang="zh-CN" altLang="en-US" b="1" dirty="0"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火狐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浏览器登录教师发展管理平台（图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048" y="2475964"/>
            <a:ext cx="6150444" cy="2833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7" r="24541" b="3223"/>
          <a:stretch>
            <a:fillRect/>
          </a:stretch>
        </p:blipFill>
        <p:spPr bwMode="auto">
          <a:xfrm>
            <a:off x="5010201" y="1739622"/>
            <a:ext cx="580322" cy="57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26"/>
          <a:stretch>
            <a:fillRect/>
          </a:stretch>
        </p:blipFill>
        <p:spPr bwMode="auto">
          <a:xfrm>
            <a:off x="5797661" y="1717844"/>
            <a:ext cx="613943" cy="62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接箭头连接符 8"/>
          <p:cNvCxnSpPr/>
          <p:nvPr/>
        </p:nvCxnSpPr>
        <p:spPr>
          <a:xfrm flipV="1">
            <a:off x="5507938" y="2792725"/>
            <a:ext cx="0" cy="341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33492" y="3144826"/>
            <a:ext cx="3846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点击右上角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【</a:t>
            </a:r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登录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】</a:t>
            </a:r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或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【</a:t>
            </a:r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进入平台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】</a:t>
            </a:r>
            <a:endParaRPr lang="zh-CN" altLang="en-US" sz="1600" dirty="0">
              <a:solidFill>
                <a:srgbClr val="FF0000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048" y="5672957"/>
            <a:ext cx="6150444" cy="2804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矩形 20"/>
          <p:cNvSpPr/>
          <p:nvPr/>
        </p:nvSpPr>
        <p:spPr>
          <a:xfrm>
            <a:off x="2522922" y="5582522"/>
            <a:ext cx="1637598" cy="2859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85420" y="8759389"/>
            <a:ext cx="6594269" cy="1341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2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、已完成“大鱼讲堂”选课操作的老师</a:t>
            </a: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      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进入平台点击</a:t>
            </a:r>
            <a:r>
              <a:rPr lang="en-US" altLang="zh-CN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【</a:t>
            </a:r>
            <a:r>
              <a:rPr lang="zh-CN" altLang="en-US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教学管理</a:t>
            </a:r>
            <a:r>
              <a:rPr lang="en-US" altLang="zh-CN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】-【</a:t>
            </a:r>
            <a:r>
              <a:rPr lang="zh-CN" altLang="en-US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我听的课</a:t>
            </a:r>
            <a:r>
              <a:rPr lang="en-US" altLang="zh-CN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】</a:t>
            </a:r>
            <a:endParaRPr lang="en-US" altLang="zh-CN" sz="1600" b="1" kern="0" dirty="0">
              <a:solidFill>
                <a:srgbClr val="C00000"/>
              </a:solidFill>
              <a:latin typeface="思源宋体 Medium" panose="02020500000000000000" pitchFamily="18" charset="-122"/>
              <a:ea typeface="思源宋体 Medium" panose="02020500000000000000" pitchFamily="18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      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可以看到账号下全部已选课程（图</a:t>
            </a: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14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     </a:t>
            </a:r>
            <a:endParaRPr lang="zh-CN" altLang="en-US" sz="1600" b="1" kern="0" dirty="0">
              <a:solidFill>
                <a:srgbClr val="5096F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8568" y="6227766"/>
            <a:ext cx="330392" cy="2859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21360" y="6227766"/>
            <a:ext cx="1801562" cy="7034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019175" y="5707911"/>
            <a:ext cx="529590" cy="2262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3496071" y="6133638"/>
            <a:ext cx="2381609" cy="1200329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在课程直播时段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 algn="ctr"/>
            <a:r>
              <a:rPr lang="zh-CN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网页上方会出现提示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 algn="ctr"/>
            <a:r>
              <a:rPr lang="zh-CN" altLang="en-US" sz="1800" b="1" kern="0" dirty="0">
                <a:solidFill>
                  <a:srgbClr val="5096F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“</a:t>
            </a:r>
            <a:r>
              <a:rPr lang="en-US" altLang="zh-CN" sz="1800" b="1" kern="0" dirty="0">
                <a:solidFill>
                  <a:srgbClr val="5096F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</a:t>
            </a:r>
            <a:r>
              <a:rPr lang="zh-CN" altLang="en-US" sz="1800" b="1" kern="0" dirty="0">
                <a:solidFill>
                  <a:srgbClr val="5096F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个班级正在上课”</a:t>
            </a:r>
            <a:endParaRPr lang="en-US" altLang="zh-CN" sz="1800" b="1" kern="0" dirty="0">
              <a:solidFill>
                <a:srgbClr val="5096F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 algn="ctr"/>
            <a:r>
              <a:rPr lang="zh-CN" altLang="en-US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点击进入</a:t>
            </a:r>
            <a:endParaRPr lang="zh-CN" altLang="en-US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 flipH="1" flipV="1">
            <a:off x="3494562" y="5958933"/>
            <a:ext cx="230900" cy="22279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/>
          <p:cNvSpPr txBox="1"/>
          <p:nvPr/>
        </p:nvSpPr>
        <p:spPr>
          <a:xfrm>
            <a:off x="5730241" y="5002120"/>
            <a:ext cx="655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13</a:t>
            </a:r>
            <a:endParaRPr lang="zh-CN" altLang="en-US" sz="1400" b="1" dirty="0"/>
          </a:p>
        </p:txBody>
      </p:sp>
      <p:sp>
        <p:nvSpPr>
          <p:cNvPr id="71" name="文本框 70"/>
          <p:cNvSpPr txBox="1"/>
          <p:nvPr/>
        </p:nvSpPr>
        <p:spPr>
          <a:xfrm>
            <a:off x="5730242" y="8156130"/>
            <a:ext cx="655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14</a:t>
            </a:r>
            <a:endParaRPr lang="zh-CN" alt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00574" y="708221"/>
            <a:ext cx="4021896" cy="114621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52281" y="344953"/>
            <a:ext cx="4404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电脑端 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如何观看直播和回放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12592" y="1138105"/>
            <a:ext cx="4843608" cy="442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课程直播时段</a:t>
            </a:r>
            <a:r>
              <a:rPr lang="zh-CN" altLang="en-US" sz="2000" b="1" dirty="0">
                <a:solidFill>
                  <a:srgbClr val="DC5134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参与直播</a:t>
            </a:r>
            <a:endParaRPr lang="en-US" altLang="zh-CN" sz="1200" b="1" dirty="0">
              <a:solidFill>
                <a:srgbClr val="DC5134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19493" y="9625104"/>
            <a:ext cx="434562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P10</a:t>
            </a:r>
            <a:endParaRPr kumimoji="1" lang="zh-CN" altLang="en-US" sz="1200" dirty="0"/>
          </a:p>
        </p:txBody>
      </p:sp>
      <p:sp>
        <p:nvSpPr>
          <p:cNvPr id="23" name="文本框 22"/>
          <p:cNvSpPr txBox="1"/>
          <p:nvPr/>
        </p:nvSpPr>
        <p:spPr>
          <a:xfrm>
            <a:off x="185420" y="8248608"/>
            <a:ext cx="6594269" cy="701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3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、进入直播页面，右上角小窗可全屏播放（图</a:t>
            </a: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16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      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直播课程支持发送弹幕、投稿进行在线互动</a:t>
            </a:r>
            <a:endParaRPr lang="zh-CN" altLang="en-US" sz="1600" b="1" kern="0" dirty="0">
              <a:solidFill>
                <a:srgbClr val="5096F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048" y="1828463"/>
            <a:ext cx="6150444" cy="2816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1791402" y="2666383"/>
            <a:ext cx="4545898" cy="12456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5987979" y="3030997"/>
            <a:ext cx="0" cy="341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43648" y="2395246"/>
            <a:ext cx="330392" cy="2859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77651" y="3380438"/>
            <a:ext cx="5409806" cy="381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spcBef>
                <a:spcPts val="12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此时课程正在直播，点击按钮进入课程页面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48" y="4993050"/>
            <a:ext cx="6150444" cy="2838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5681424" y="4344709"/>
            <a:ext cx="655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15</a:t>
            </a:r>
            <a:endParaRPr lang="zh-CN" altLang="en-US" sz="1400" b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251268" y="7509960"/>
            <a:ext cx="655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16</a:t>
            </a:r>
            <a:endParaRPr lang="zh-CN" altLang="en-US" sz="1400" b="1" dirty="0"/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5156200" y="6065493"/>
            <a:ext cx="0" cy="341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048" y="5657138"/>
            <a:ext cx="6151397" cy="283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圆角矩形 3"/>
          <p:cNvSpPr/>
          <p:nvPr/>
        </p:nvSpPr>
        <p:spPr>
          <a:xfrm>
            <a:off x="500574" y="708221"/>
            <a:ext cx="4021896" cy="114621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52281" y="344953"/>
            <a:ext cx="4404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电脑端 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如何观看直播和回放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2592" y="1655713"/>
            <a:ext cx="4490469" cy="770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、推荐使用</a:t>
            </a:r>
            <a:r>
              <a:rPr lang="zh-CN" altLang="en-US" b="1" dirty="0"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谷歌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或</a:t>
            </a:r>
            <a:r>
              <a:rPr lang="zh-CN" altLang="en-US" b="1" dirty="0"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火狐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浏览器登录教师发展管理平台（图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17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48" y="2475964"/>
            <a:ext cx="6150444" cy="2833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直接箭头连接符 8"/>
          <p:cNvCxnSpPr/>
          <p:nvPr/>
        </p:nvCxnSpPr>
        <p:spPr>
          <a:xfrm flipV="1">
            <a:off x="5507938" y="2792725"/>
            <a:ext cx="0" cy="341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33492" y="3144826"/>
            <a:ext cx="3846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点击右上角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【</a:t>
            </a:r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登录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】</a:t>
            </a:r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或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【</a:t>
            </a:r>
            <a:r>
              <a:rPr lang="zh-CN" altLang="en-US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进入平台</a:t>
            </a:r>
            <a:r>
              <a:rPr lang="en-US" altLang="zh-CN" sz="1600" dirty="0">
                <a:solidFill>
                  <a:srgbClr val="FF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】</a:t>
            </a:r>
            <a:endParaRPr lang="zh-CN" altLang="en-US" sz="1600" dirty="0">
              <a:solidFill>
                <a:srgbClr val="FF0000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2592" y="1138105"/>
            <a:ext cx="4843608" cy="442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非课程直播时段</a:t>
            </a:r>
            <a:r>
              <a:rPr lang="zh-CN" altLang="en-US" sz="2000" b="1" dirty="0">
                <a:solidFill>
                  <a:srgbClr val="DC5134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参与回放</a:t>
            </a:r>
            <a:endParaRPr lang="en-US" altLang="zh-CN" sz="2000" b="1" dirty="0">
              <a:solidFill>
                <a:srgbClr val="4572C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8568" y="6227766"/>
            <a:ext cx="330392" cy="2859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21360" y="6227766"/>
            <a:ext cx="1801562" cy="7034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19175" y="5707911"/>
            <a:ext cx="529590" cy="2262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944753" y="6256347"/>
            <a:ext cx="1801562" cy="646331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>
            <a:spAutoFit/>
          </a:bodyPr>
          <a:lstStyle/>
          <a:p>
            <a:r>
              <a:rPr lang="zh-CN" altLang="en-US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点击进入需要回看的课程</a:t>
            </a:r>
            <a:endParaRPr lang="zh-CN" altLang="en-US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 flipH="1">
            <a:off x="2596703" y="6594822"/>
            <a:ext cx="26333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5730241" y="5002120"/>
            <a:ext cx="655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17</a:t>
            </a:r>
            <a:endParaRPr lang="zh-CN" altLang="en-US" sz="1400" b="1" dirty="0"/>
          </a:p>
        </p:txBody>
      </p:sp>
      <p:sp>
        <p:nvSpPr>
          <p:cNvPr id="31" name="文本框 30"/>
          <p:cNvSpPr txBox="1"/>
          <p:nvPr/>
        </p:nvSpPr>
        <p:spPr>
          <a:xfrm>
            <a:off x="5730242" y="8156130"/>
            <a:ext cx="655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18</a:t>
            </a:r>
            <a:endParaRPr lang="zh-CN" altLang="en-US" sz="1400" b="1" dirty="0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7" r="24541" b="3223"/>
          <a:stretch>
            <a:fillRect/>
          </a:stretch>
        </p:blipFill>
        <p:spPr bwMode="auto">
          <a:xfrm>
            <a:off x="5010201" y="1739622"/>
            <a:ext cx="580322" cy="57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26"/>
          <a:stretch>
            <a:fillRect/>
          </a:stretch>
        </p:blipFill>
        <p:spPr bwMode="auto">
          <a:xfrm>
            <a:off x="5797661" y="1717844"/>
            <a:ext cx="613943" cy="62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文本框 72"/>
          <p:cNvSpPr txBox="1"/>
          <p:nvPr/>
        </p:nvSpPr>
        <p:spPr>
          <a:xfrm>
            <a:off x="185420" y="8761008"/>
            <a:ext cx="6594269" cy="1021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2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、已完成“大鱼讲堂”选课操作的老师</a:t>
            </a: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      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进入平台点击</a:t>
            </a:r>
            <a:r>
              <a:rPr lang="en-US" altLang="zh-CN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【</a:t>
            </a:r>
            <a:r>
              <a:rPr lang="zh-CN" altLang="en-US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教学管理</a:t>
            </a:r>
            <a:r>
              <a:rPr lang="en-US" altLang="zh-CN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】-【</a:t>
            </a:r>
            <a:r>
              <a:rPr lang="zh-CN" altLang="en-US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我听的课</a:t>
            </a:r>
            <a:r>
              <a:rPr lang="en-US" altLang="zh-CN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】</a:t>
            </a:r>
            <a:endParaRPr lang="en-US" altLang="zh-CN" sz="1600" b="1" kern="0" dirty="0">
              <a:solidFill>
                <a:srgbClr val="C00000"/>
              </a:solidFill>
              <a:latin typeface="思源宋体 Medium" panose="02020500000000000000" pitchFamily="18" charset="-122"/>
              <a:ea typeface="思源宋体 Medium" panose="02020500000000000000" pitchFamily="18" charset="-122"/>
              <a:cs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      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可以看到账号下全部已选课程 （图</a:t>
            </a: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18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zh-CN" altLang="en-US" sz="1600" b="1" kern="0" dirty="0">
              <a:solidFill>
                <a:srgbClr val="5096F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19493" y="9625104"/>
            <a:ext cx="434562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P11</a:t>
            </a:r>
            <a:endParaRPr kumimoji="1"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047" y="1828463"/>
            <a:ext cx="6150443" cy="2870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圆角矩形 3"/>
          <p:cNvSpPr/>
          <p:nvPr/>
        </p:nvSpPr>
        <p:spPr>
          <a:xfrm>
            <a:off x="500574" y="708221"/>
            <a:ext cx="4021896" cy="114621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52281" y="344953"/>
            <a:ext cx="4404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电脑端 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如何观看直播和回放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9047" y="4902739"/>
            <a:ext cx="6784708" cy="1156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3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、点击</a:t>
            </a: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【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直播回放</a:t>
            </a: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】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进入回放视频页面（图</a:t>
            </a: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19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      进入直播页面，右上角小窗可全屏播放（图</a:t>
            </a: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20</a:t>
            </a: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 </a:t>
            </a: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      课程视频回放期一个月</a:t>
            </a: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12592" y="1138105"/>
            <a:ext cx="4843608" cy="442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非课程直播时段</a:t>
            </a:r>
            <a:r>
              <a:rPr lang="zh-CN" altLang="en-US" sz="2000" b="1" dirty="0">
                <a:solidFill>
                  <a:srgbClr val="DC5134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参与回放</a:t>
            </a:r>
            <a:endParaRPr lang="en-US" altLang="zh-CN" sz="2000" b="1" dirty="0">
              <a:solidFill>
                <a:srgbClr val="4572C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43" name="矩形 11"/>
          <p:cNvSpPr/>
          <p:nvPr/>
        </p:nvSpPr>
        <p:spPr>
          <a:xfrm>
            <a:off x="652898" y="8832777"/>
            <a:ext cx="6195060" cy="302071"/>
          </a:xfrm>
          <a:prstGeom prst="rect">
            <a:avLst/>
          </a:prstGeom>
          <a:gradFill>
            <a:gsLst>
              <a:gs pos="0">
                <a:srgbClr val="F7FAFD">
                  <a:alpha val="0"/>
                </a:srgbClr>
              </a:gs>
              <a:gs pos="61000">
                <a:srgbClr val="F9FBFD">
                  <a:alpha val="68000"/>
                </a:srgbClr>
              </a:gs>
              <a:gs pos="35000">
                <a:srgbClr val="FBFCFE">
                  <a:alpha val="60000"/>
                </a:srgbClr>
              </a:gs>
              <a:gs pos="96000">
                <a:srgbClr val="FFFFFF"/>
              </a:gs>
            </a:gsLst>
            <a:lin ang="5400000" scaled="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2" name="矩形 21"/>
          <p:cNvSpPr/>
          <p:nvPr/>
        </p:nvSpPr>
        <p:spPr>
          <a:xfrm>
            <a:off x="3344268" y="1666301"/>
            <a:ext cx="826296" cy="442108"/>
          </a:xfrm>
          <a:prstGeom prst="rect">
            <a:avLst/>
          </a:prstGeom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268" y="1670112"/>
            <a:ext cx="826296" cy="438830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3154279" y="1907506"/>
            <a:ext cx="181969" cy="332373"/>
          </a:xfrm>
          <a:prstGeom prst="line">
            <a:avLst/>
          </a:prstGeom>
          <a:ln>
            <a:solidFill>
              <a:srgbClr val="172C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47" y="6200712"/>
            <a:ext cx="6150443" cy="2810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矩形 41"/>
          <p:cNvSpPr/>
          <p:nvPr/>
        </p:nvSpPr>
        <p:spPr>
          <a:xfrm>
            <a:off x="4791455" y="6455664"/>
            <a:ext cx="1628035" cy="9692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箭头连接符 44"/>
          <p:cNvCxnSpPr/>
          <p:nvPr/>
        </p:nvCxnSpPr>
        <p:spPr>
          <a:xfrm flipV="1">
            <a:off x="3258452" y="2397964"/>
            <a:ext cx="0" cy="341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5133050" y="5969293"/>
            <a:ext cx="0" cy="370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5681424" y="4344709"/>
            <a:ext cx="655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19</a:t>
            </a:r>
            <a:endParaRPr lang="zh-CN" altLang="en-US" sz="1400" b="1" dirty="0"/>
          </a:p>
        </p:txBody>
      </p:sp>
      <p:sp>
        <p:nvSpPr>
          <p:cNvPr id="49" name="文本框 48"/>
          <p:cNvSpPr txBox="1"/>
          <p:nvPr/>
        </p:nvSpPr>
        <p:spPr>
          <a:xfrm>
            <a:off x="5838003" y="8703638"/>
            <a:ext cx="6558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20</a:t>
            </a:r>
            <a:endParaRPr lang="zh-CN" altLang="en-US" sz="1400" b="1" dirty="0"/>
          </a:p>
        </p:txBody>
      </p:sp>
      <p:sp>
        <p:nvSpPr>
          <p:cNvPr id="50" name="文本框 49"/>
          <p:cNvSpPr txBox="1"/>
          <p:nvPr/>
        </p:nvSpPr>
        <p:spPr>
          <a:xfrm>
            <a:off x="6419493" y="9625104"/>
            <a:ext cx="434562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P12</a:t>
            </a:r>
            <a:endParaRPr kumimoji="1"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"/>
          <a:srcRect t="4990" b="64747"/>
          <a:stretch>
            <a:fillRect/>
          </a:stretch>
        </p:blipFill>
        <p:spPr>
          <a:xfrm>
            <a:off x="3918106" y="3488038"/>
            <a:ext cx="2544931" cy="1258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圆角矩形 3"/>
          <p:cNvSpPr/>
          <p:nvPr/>
        </p:nvSpPr>
        <p:spPr>
          <a:xfrm>
            <a:off x="500574" y="708221"/>
            <a:ext cx="4021896" cy="114621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52281" y="344953"/>
            <a:ext cx="4404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手机端 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如何观看直播和回放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4494" y="1780539"/>
            <a:ext cx="3846198" cy="43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14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第一步：进入</a:t>
            </a:r>
            <a:r>
              <a:rPr lang="zh-CN" altLang="en-US" dirty="0">
                <a:solidFill>
                  <a:srgbClr val="C01F2E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长江雨课堂</a:t>
            </a:r>
            <a:endParaRPr lang="en-US" altLang="zh-CN" dirty="0">
              <a:solidFill>
                <a:srgbClr val="4481DD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4494" y="2232594"/>
            <a:ext cx="3389598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首次使用时，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打开微信搜索</a:t>
            </a:r>
            <a:r>
              <a:rPr lang="zh-CN" altLang="en-US" sz="1200" dirty="0">
                <a:solidFill>
                  <a:srgbClr val="C01F2E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长江雨课堂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小程序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公众号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，点击进入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（图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3818" y="3506463"/>
            <a:ext cx="3846198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14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第二步：进入当前授课的课程班级</a:t>
            </a:r>
            <a:endParaRPr lang="en-US" altLang="zh-CN" sz="1400" b="1" dirty="0">
              <a:solidFill>
                <a:srgbClr val="4572C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1795" y="3868898"/>
            <a:ext cx="3389597" cy="1073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课程直播时段，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进入公众号或小程序，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界面上方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出现</a:t>
            </a:r>
            <a:r>
              <a:rPr lang="en-US" altLang="zh-CN" sz="1400" kern="0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【</a:t>
            </a:r>
            <a:r>
              <a:rPr lang="zh-CN" altLang="zh-CN" sz="1400" kern="0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你有</a:t>
            </a:r>
            <a:r>
              <a:rPr lang="en-US" altLang="zh-CN" sz="1400" kern="0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1</a:t>
            </a:r>
            <a:r>
              <a:rPr lang="zh-CN" altLang="zh-CN" sz="1400" kern="0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个课正在上课</a:t>
            </a:r>
            <a:r>
              <a:rPr lang="en-US" altLang="zh-CN" sz="1400" kern="0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】,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点击即可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进入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课程学习界面（图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6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/>
          </a:p>
        </p:txBody>
      </p:sp>
      <p:sp>
        <p:nvSpPr>
          <p:cNvPr id="14" name="矩形 13"/>
          <p:cNvSpPr/>
          <p:nvPr/>
        </p:nvSpPr>
        <p:spPr>
          <a:xfrm>
            <a:off x="269048" y="5134772"/>
            <a:ext cx="3846198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14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第三步：观看课程直播</a:t>
            </a:r>
            <a:endParaRPr lang="en-US" altLang="zh-CN" sz="1400" b="1" dirty="0">
              <a:solidFill>
                <a:srgbClr val="4572C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12593" y="5481478"/>
            <a:ext cx="6150444" cy="549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zh-CN" altLang="en-US" sz="1200" b="1" kern="0" dirty="0">
                <a:solidFill>
                  <a:srgbClr val="C00000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  <a:cs typeface="宋体" panose="02010600030101010101" pitchFamily="2" charset="-122"/>
              </a:rPr>
              <a:t>课程直播时段，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点击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【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视频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直播中，点击观看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】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（图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7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），可以看到视频画面（图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8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课程直播结束后，可查看学习数据（ 图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9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12592" y="1138105"/>
            <a:ext cx="4843608" cy="442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课程直播时段</a:t>
            </a:r>
            <a:r>
              <a:rPr lang="zh-CN" altLang="en-US" sz="2000" b="1" dirty="0">
                <a:solidFill>
                  <a:srgbClr val="DC5134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参与直播</a:t>
            </a:r>
            <a:endParaRPr lang="en-US" altLang="zh-CN" sz="1200" b="1" dirty="0">
              <a:solidFill>
                <a:srgbClr val="DC5134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951895" y="1669865"/>
            <a:ext cx="2540590" cy="1221010"/>
            <a:chOff x="3984241" y="1009658"/>
            <a:chExt cx="2540590" cy="1221010"/>
          </a:xfrm>
        </p:grpSpPr>
        <p:pic>
          <p:nvPicPr>
            <p:cNvPr id="8" name="图片 7" descr="图形用户界面, 应用程序&#10;&#10;描述已自动生成"/>
            <p:cNvPicPr>
              <a:picLocks noChangeAspect="1"/>
            </p:cNvPicPr>
            <p:nvPr/>
          </p:nvPicPr>
          <p:blipFill rotWithShape="1">
            <a:blip r:embed="rId2"/>
            <a:srcRect t="4725" r="14757" b="75411"/>
            <a:stretch>
              <a:fillRect/>
            </a:stretch>
          </p:blipFill>
          <p:spPr>
            <a:xfrm>
              <a:off x="3984241" y="1009658"/>
              <a:ext cx="2540590" cy="12210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矩形 11"/>
            <p:cNvSpPr/>
            <p:nvPr/>
          </p:nvSpPr>
          <p:spPr>
            <a:xfrm>
              <a:off x="3988499" y="1813180"/>
              <a:ext cx="2527684" cy="407163"/>
            </a:xfrm>
            <a:prstGeom prst="rect">
              <a:avLst/>
            </a:prstGeom>
            <a:gradFill>
              <a:gsLst>
                <a:gs pos="0">
                  <a:srgbClr val="F7FAFD">
                    <a:alpha val="0"/>
                  </a:srgbClr>
                </a:gs>
                <a:gs pos="56000">
                  <a:srgbClr val="F9FBFD">
                    <a:alpha val="68000"/>
                  </a:srgbClr>
                </a:gs>
                <a:gs pos="73000">
                  <a:srgbClr val="FBFCFE">
                    <a:alpha val="60000"/>
                  </a:srgbClr>
                </a:gs>
                <a:gs pos="95000">
                  <a:srgbClr val="FFFFFF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6489933" y="9625104"/>
            <a:ext cx="36412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P7</a:t>
            </a:r>
            <a:endParaRPr kumimoji="1" lang="zh-CN" altLang="en-US" sz="1200" dirty="0"/>
          </a:p>
        </p:txBody>
      </p:sp>
      <p:pic>
        <p:nvPicPr>
          <p:cNvPr id="28" name="图片 27" descr="图形用户界面, 应用程序&#10;&#10;描述已自动生成"/>
          <p:cNvPicPr>
            <a:picLocks noChangeAspect="1"/>
          </p:cNvPicPr>
          <p:nvPr/>
        </p:nvPicPr>
        <p:blipFill rotWithShape="1">
          <a:blip r:embed="rId3"/>
          <a:srcRect t="5519" b="21379"/>
          <a:stretch>
            <a:fillRect/>
          </a:stretch>
        </p:blipFill>
        <p:spPr>
          <a:xfrm>
            <a:off x="4663527" y="6129178"/>
            <a:ext cx="2052727" cy="3094930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2452724" y="6125584"/>
            <a:ext cx="2056230" cy="3016463"/>
            <a:chOff x="2359340" y="6074784"/>
            <a:chExt cx="2164969" cy="3175981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4"/>
            <a:srcRect t="3784" b="26267"/>
            <a:stretch>
              <a:fillRect/>
            </a:stretch>
          </p:blipFill>
          <p:spPr>
            <a:xfrm>
              <a:off x="2364309" y="6074784"/>
              <a:ext cx="2160000" cy="3133749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65" name="椭圆 64"/>
            <p:cNvSpPr/>
            <p:nvPr/>
          </p:nvSpPr>
          <p:spPr>
            <a:xfrm>
              <a:off x="3738214" y="8669665"/>
              <a:ext cx="70720" cy="72000"/>
            </a:xfrm>
            <a:prstGeom prst="ellipse">
              <a:avLst/>
            </a:prstGeom>
            <a:solidFill>
              <a:srgbClr val="DC5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68" name="椭圆 67"/>
            <p:cNvSpPr/>
            <p:nvPr/>
          </p:nvSpPr>
          <p:spPr>
            <a:xfrm>
              <a:off x="3732182" y="7420711"/>
              <a:ext cx="70720" cy="72000"/>
            </a:xfrm>
            <a:prstGeom prst="ellipse">
              <a:avLst/>
            </a:prstGeom>
            <a:solidFill>
              <a:srgbClr val="DC5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pic>
          <p:nvPicPr>
            <p:cNvPr id="19" name="图片 18" descr="图形用户界面, 网站&#10;&#10;描述已自动生成"/>
            <p:cNvPicPr>
              <a:picLocks noChangeAspect="1"/>
            </p:cNvPicPr>
            <p:nvPr/>
          </p:nvPicPr>
          <p:blipFill rotWithShape="1">
            <a:blip r:embed="rId5"/>
            <a:srcRect t="22838" b="16270"/>
            <a:stretch>
              <a:fillRect/>
            </a:stretch>
          </p:blipFill>
          <p:spPr>
            <a:xfrm>
              <a:off x="2360589" y="6537993"/>
              <a:ext cx="2163720" cy="2712772"/>
            </a:xfrm>
            <a:prstGeom prst="rect">
              <a:avLst/>
            </a:prstGeom>
          </p:spPr>
        </p:pic>
        <p:grpSp>
          <p:nvGrpSpPr>
            <p:cNvPr id="33" name="组合 32"/>
            <p:cNvGrpSpPr/>
            <p:nvPr/>
          </p:nvGrpSpPr>
          <p:grpSpPr>
            <a:xfrm>
              <a:off x="2359340" y="7585528"/>
              <a:ext cx="855440" cy="780315"/>
              <a:chOff x="3062955" y="7614986"/>
              <a:chExt cx="855440" cy="780315"/>
            </a:xfrm>
          </p:grpSpPr>
          <p:sp>
            <p:nvSpPr>
              <p:cNvPr id="72" name="矩形 71"/>
              <p:cNvSpPr/>
              <p:nvPr/>
            </p:nvSpPr>
            <p:spPr>
              <a:xfrm>
                <a:off x="3062955" y="8093231"/>
                <a:ext cx="855440" cy="302070"/>
              </a:xfrm>
              <a:prstGeom prst="rect">
                <a:avLst/>
              </a:prstGeom>
              <a:solidFill>
                <a:srgbClr val="FFFFFF">
                  <a:alpha val="69804"/>
                </a:srgbClr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zh-CN" altLang="en-US" sz="1200" b="1" dirty="0">
                    <a:solidFill>
                      <a:srgbClr val="DC5134"/>
                    </a:solidFill>
                    <a:latin typeface="思源宋体 Medium" panose="02020500000000000000" pitchFamily="18" charset="-122"/>
                    <a:ea typeface="思源宋体 Medium" panose="02020500000000000000" pitchFamily="18" charset="-122"/>
                  </a:rPr>
                  <a:t>直播画面</a:t>
                </a:r>
                <a:endParaRPr lang="zh-CN" altLang="zh-CN" sz="1200" b="1" dirty="0">
                  <a:solidFill>
                    <a:srgbClr val="DC5134"/>
                  </a:solidFill>
                  <a:latin typeface="思源宋体 Medium" panose="02020500000000000000" pitchFamily="18" charset="-122"/>
                  <a:ea typeface="思源宋体 Medium" panose="02020500000000000000" pitchFamily="18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455315" y="7614986"/>
                <a:ext cx="70720" cy="72000"/>
              </a:xfrm>
              <a:prstGeom prst="ellipse">
                <a:avLst/>
              </a:prstGeom>
              <a:solidFill>
                <a:srgbClr val="DC52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cxnSp>
            <p:nvCxnSpPr>
              <p:cNvPr id="67" name="直接连接符 8"/>
              <p:cNvCxnSpPr>
                <a:stCxn id="72" idx="0"/>
              </p:cNvCxnSpPr>
              <p:nvPr/>
            </p:nvCxnSpPr>
            <p:spPr>
              <a:xfrm flipV="1">
                <a:off x="3490675" y="7650986"/>
                <a:ext cx="0" cy="442245"/>
              </a:xfrm>
              <a:prstGeom prst="line">
                <a:avLst/>
              </a:prstGeom>
              <a:ln w="19050">
                <a:solidFill>
                  <a:srgbClr val="DC52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组合 48"/>
          <p:cNvGrpSpPr/>
          <p:nvPr/>
        </p:nvGrpSpPr>
        <p:grpSpPr>
          <a:xfrm>
            <a:off x="161184" y="6125585"/>
            <a:ext cx="2097023" cy="3016462"/>
            <a:chOff x="110384" y="6074784"/>
            <a:chExt cx="2165508" cy="3114974"/>
          </a:xfrm>
        </p:grpSpPr>
        <p:pic>
          <p:nvPicPr>
            <p:cNvPr id="39" name="图片 38" descr="图形用户界面, 网站&#10;&#10;描述已自动生成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384" y="6875130"/>
              <a:ext cx="2164282" cy="1217409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7"/>
            <a:srcRect t="3522" b="78423"/>
            <a:stretch>
              <a:fillRect/>
            </a:stretch>
          </p:blipFill>
          <p:spPr>
            <a:xfrm>
              <a:off x="114666" y="6074784"/>
              <a:ext cx="2160000" cy="808878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51" name="矩形 50"/>
            <p:cNvSpPr/>
            <p:nvPr/>
          </p:nvSpPr>
          <p:spPr>
            <a:xfrm flipV="1">
              <a:off x="182470" y="6619292"/>
              <a:ext cx="2056117" cy="182222"/>
            </a:xfrm>
            <a:prstGeom prst="rect">
              <a:avLst/>
            </a:prstGeom>
            <a:noFill/>
            <a:ln w="19050">
              <a:solidFill>
                <a:srgbClr val="DC52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矩形 53"/>
            <p:cNvSpPr/>
            <p:nvPr/>
          </p:nvSpPr>
          <p:spPr>
            <a:xfrm>
              <a:off x="667111" y="6959457"/>
              <a:ext cx="1608781" cy="276999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DC5134"/>
                  </a:solidFill>
                  <a:latin typeface="思源宋体 Medium" panose="02020500000000000000" pitchFamily="18" charset="-122"/>
                  <a:ea typeface="思源宋体 Medium" panose="02020500000000000000" pitchFamily="18" charset="-122"/>
                </a:rPr>
                <a:t>点击观看课程直播</a:t>
              </a:r>
              <a:endParaRPr lang="zh-CN" altLang="en-US" sz="1200" b="1" dirty="0">
                <a:solidFill>
                  <a:srgbClr val="DC5134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endParaRPr>
            </a:p>
          </p:txBody>
        </p:sp>
        <p:cxnSp>
          <p:nvCxnSpPr>
            <p:cNvPr id="52" name="直接连接符 8"/>
            <p:cNvCxnSpPr/>
            <p:nvPr/>
          </p:nvCxnSpPr>
          <p:spPr>
            <a:xfrm flipH="1">
              <a:off x="2025161" y="6792399"/>
              <a:ext cx="1" cy="165780"/>
            </a:xfrm>
            <a:prstGeom prst="line">
              <a:avLst/>
            </a:prstGeom>
            <a:ln w="19050">
              <a:solidFill>
                <a:srgbClr val="DC52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1989801" y="6907054"/>
              <a:ext cx="70720" cy="72000"/>
            </a:xfrm>
            <a:prstGeom prst="ellipse">
              <a:avLst/>
            </a:prstGeom>
            <a:solidFill>
              <a:srgbClr val="DC52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7"/>
            <a:srcRect t="28925" b="46550"/>
            <a:stretch>
              <a:fillRect/>
            </a:stretch>
          </p:blipFill>
          <p:spPr>
            <a:xfrm>
              <a:off x="114666" y="8091050"/>
              <a:ext cx="2151508" cy="1098708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</p:grpSp>
      <p:sp>
        <p:nvSpPr>
          <p:cNvPr id="46" name="矩形 45"/>
          <p:cNvSpPr/>
          <p:nvPr/>
        </p:nvSpPr>
        <p:spPr>
          <a:xfrm>
            <a:off x="5537377" y="8439034"/>
            <a:ext cx="1186993" cy="302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zh-CN" altLang="en-US" sz="1200" b="1" dirty="0">
                <a:solidFill>
                  <a:srgbClr val="DC5134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学习数据页面</a:t>
            </a:r>
            <a:endParaRPr lang="zh-CN" altLang="zh-CN" sz="1200" b="1" dirty="0">
              <a:solidFill>
                <a:srgbClr val="DC5134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5705690" y="8290106"/>
            <a:ext cx="67655" cy="65541"/>
          </a:xfrm>
          <a:prstGeom prst="ellipse">
            <a:avLst/>
          </a:prstGeom>
          <a:solidFill>
            <a:srgbClr val="DC5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48" name="直接连接符 8"/>
          <p:cNvCxnSpPr/>
          <p:nvPr/>
        </p:nvCxnSpPr>
        <p:spPr>
          <a:xfrm flipV="1">
            <a:off x="5739518" y="8314415"/>
            <a:ext cx="0" cy="161923"/>
          </a:xfrm>
          <a:prstGeom prst="line">
            <a:avLst/>
          </a:prstGeom>
          <a:ln w="19050">
            <a:solidFill>
              <a:srgbClr val="DC52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5974535" y="2626494"/>
            <a:ext cx="5558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5</a:t>
            </a:r>
            <a:endParaRPr lang="zh-CN" altLang="en-US" sz="1400" b="1" dirty="0"/>
          </a:p>
        </p:txBody>
      </p:sp>
      <p:sp>
        <p:nvSpPr>
          <p:cNvPr id="56" name="文本框 55"/>
          <p:cNvSpPr txBox="1"/>
          <p:nvPr/>
        </p:nvSpPr>
        <p:spPr>
          <a:xfrm>
            <a:off x="5907232" y="4438677"/>
            <a:ext cx="55580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6</a:t>
            </a:r>
            <a:endParaRPr lang="zh-CN" altLang="en-US" sz="1400" b="1" dirty="0"/>
          </a:p>
        </p:txBody>
      </p:sp>
      <p:sp>
        <p:nvSpPr>
          <p:cNvPr id="57" name="文本框 56"/>
          <p:cNvSpPr txBox="1"/>
          <p:nvPr/>
        </p:nvSpPr>
        <p:spPr>
          <a:xfrm>
            <a:off x="923450" y="9224108"/>
            <a:ext cx="5558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7</a:t>
            </a:r>
            <a:endParaRPr lang="zh-CN" altLang="en-US" sz="1400" b="1" dirty="0"/>
          </a:p>
        </p:txBody>
      </p:sp>
      <p:sp>
        <p:nvSpPr>
          <p:cNvPr id="58" name="文本框 57"/>
          <p:cNvSpPr txBox="1"/>
          <p:nvPr/>
        </p:nvSpPr>
        <p:spPr>
          <a:xfrm>
            <a:off x="3273706" y="9224108"/>
            <a:ext cx="5558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8</a:t>
            </a:r>
            <a:endParaRPr lang="zh-CN" altLang="en-US" sz="1400" b="1" dirty="0"/>
          </a:p>
        </p:txBody>
      </p:sp>
      <p:sp>
        <p:nvSpPr>
          <p:cNvPr id="60" name="文本框 59"/>
          <p:cNvSpPr txBox="1"/>
          <p:nvPr/>
        </p:nvSpPr>
        <p:spPr>
          <a:xfrm>
            <a:off x="5529261" y="9224108"/>
            <a:ext cx="5558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9</a:t>
            </a:r>
            <a:endParaRPr lang="zh-CN" altLang="en-US" sz="1400" b="1" dirty="0"/>
          </a:p>
        </p:txBody>
      </p:sp>
      <p:sp>
        <p:nvSpPr>
          <p:cNvPr id="61" name="矩形 60"/>
          <p:cNvSpPr/>
          <p:nvPr/>
        </p:nvSpPr>
        <p:spPr>
          <a:xfrm>
            <a:off x="3858728" y="3726304"/>
            <a:ext cx="2671612" cy="2859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 flipV="1">
            <a:off x="2460616" y="6561506"/>
            <a:ext cx="2048338" cy="1307413"/>
          </a:xfrm>
          <a:prstGeom prst="rect">
            <a:avLst/>
          </a:prstGeom>
          <a:noFill/>
          <a:ln w="19050">
            <a:solidFill>
              <a:srgbClr val="DC52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00574" y="708221"/>
            <a:ext cx="4021896" cy="114621"/>
          </a:xfrm>
          <a:prstGeom prst="round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52281" y="344953"/>
            <a:ext cx="4404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手机端 </a:t>
            </a:r>
            <a:r>
              <a:rPr kumimoji="1"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如何观看直播和回放</a:t>
            </a:r>
            <a:endParaRPr kumimoji="1"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4494" y="1780539"/>
            <a:ext cx="3846198" cy="43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14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第一步：进入</a:t>
            </a:r>
            <a:r>
              <a:rPr lang="zh-CN" altLang="en-US" dirty="0">
                <a:solidFill>
                  <a:srgbClr val="C01F2E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长江雨课堂 </a:t>
            </a:r>
            <a:endParaRPr lang="en-US" altLang="zh-CN" dirty="0">
              <a:solidFill>
                <a:srgbClr val="4481DD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4494" y="2232594"/>
            <a:ext cx="3389598" cy="1443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1200"/>
              </a:spcAft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打开微信搜索</a:t>
            </a:r>
            <a:r>
              <a:rPr lang="zh-CN" altLang="en-US" sz="1200" dirty="0">
                <a:solidFill>
                  <a:srgbClr val="C01F2E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长江雨课堂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小程序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/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公众号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，点击进入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在“我听的课”中找到相应课程，只有直播后的课程可以观看回放，以“大鱼讲堂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2024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（春）第一讲”为例（图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10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592" y="3971996"/>
            <a:ext cx="3846198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14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第二步：点击课程卡片观看回放</a:t>
            </a:r>
            <a:endParaRPr lang="en-US" altLang="zh-CN" sz="1400" b="1" dirty="0">
              <a:solidFill>
                <a:srgbClr val="4572C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12592" y="4325321"/>
            <a:ext cx="3361500" cy="89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点击即可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进入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课程详情界面（图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点击课程名称，进入直播回放页面（图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）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直播课程回放期一个月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12592" y="1138105"/>
            <a:ext cx="4843608" cy="442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b="1" dirty="0">
                <a:solidFill>
                  <a:srgbClr val="4572C5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非课程直播时段</a:t>
            </a:r>
            <a:r>
              <a:rPr lang="zh-CN" altLang="en-US" sz="2000" b="1" dirty="0">
                <a:solidFill>
                  <a:srgbClr val="DC5134"/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参与回放</a:t>
            </a:r>
            <a:endParaRPr lang="en-US" altLang="zh-CN" sz="2000" b="1" dirty="0">
              <a:solidFill>
                <a:srgbClr val="4572C5"/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93879" y="9629001"/>
            <a:ext cx="364121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200" dirty="0"/>
              <a:t>P8</a:t>
            </a:r>
            <a:endParaRPr kumimoji="1" lang="zh-CN" altLang="en-US" sz="1200" dirty="0"/>
          </a:p>
        </p:txBody>
      </p:sp>
      <p:sp>
        <p:nvSpPr>
          <p:cNvPr id="43" name="矩形 11"/>
          <p:cNvSpPr/>
          <p:nvPr/>
        </p:nvSpPr>
        <p:spPr>
          <a:xfrm>
            <a:off x="652898" y="8832777"/>
            <a:ext cx="6195060" cy="302071"/>
          </a:xfrm>
          <a:prstGeom prst="rect">
            <a:avLst/>
          </a:prstGeom>
          <a:gradFill>
            <a:gsLst>
              <a:gs pos="0">
                <a:srgbClr val="F7FAFD">
                  <a:alpha val="0"/>
                </a:srgbClr>
              </a:gs>
              <a:gs pos="61000">
                <a:srgbClr val="F9FBFD">
                  <a:alpha val="68000"/>
                </a:srgbClr>
              </a:gs>
              <a:gs pos="35000">
                <a:srgbClr val="FBFCFE">
                  <a:alpha val="60000"/>
                </a:srgbClr>
              </a:gs>
              <a:gs pos="96000">
                <a:srgbClr val="FFFFFF"/>
              </a:gs>
            </a:gsLst>
            <a:lin ang="5400000" scaled="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24" name="图片 23" descr="图形用户界面, 文本, 应用程序, 电子邮件&#10;&#10;描述已自动生成"/>
          <p:cNvPicPr>
            <a:picLocks noChangeAspect="1"/>
          </p:cNvPicPr>
          <p:nvPr/>
        </p:nvPicPr>
        <p:blipFill rotWithShape="1">
          <a:blip r:embed="rId1"/>
          <a:srcRect t="5267" b="33190"/>
          <a:stretch>
            <a:fillRect/>
          </a:stretch>
        </p:blipFill>
        <p:spPr>
          <a:xfrm>
            <a:off x="312592" y="5348150"/>
            <a:ext cx="2468845" cy="3133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4120112" y="1002654"/>
            <a:ext cx="2254368" cy="4053049"/>
            <a:chOff x="4238303" y="1626524"/>
            <a:chExt cx="2254368" cy="4053049"/>
          </a:xfrm>
        </p:grpSpPr>
        <p:pic>
          <p:nvPicPr>
            <p:cNvPr id="3" name="图片 2" descr="图形用户界面, 应用程序, 网站&#10;&#10;描述已自动生成"/>
            <p:cNvPicPr>
              <a:picLocks noChangeAspect="1"/>
            </p:cNvPicPr>
            <p:nvPr/>
          </p:nvPicPr>
          <p:blipFill rotWithShape="1">
            <a:blip r:embed="rId2"/>
            <a:srcRect t="3832" b="6058"/>
            <a:stretch>
              <a:fillRect/>
            </a:stretch>
          </p:blipFill>
          <p:spPr>
            <a:xfrm>
              <a:off x="4238303" y="1626524"/>
              <a:ext cx="2254368" cy="405304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/>
            <a:srcRect l="32919" t="34569" r="26477"/>
            <a:stretch>
              <a:fillRect/>
            </a:stretch>
          </p:blipFill>
          <p:spPr>
            <a:xfrm>
              <a:off x="4875413" y="1637747"/>
              <a:ext cx="915371" cy="278988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4133646" y="3907909"/>
            <a:ext cx="2215434" cy="824755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/>
          <p:nvPr/>
        </p:nvCxnSpPr>
        <p:spPr>
          <a:xfrm>
            <a:off x="3100573" y="4139832"/>
            <a:ext cx="852158" cy="0"/>
          </a:xfrm>
          <a:prstGeom prst="straightConnector1">
            <a:avLst/>
          </a:prstGeom>
          <a:ln w="38100">
            <a:solidFill>
              <a:srgbClr val="FD785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 descr="图形用户界面, 应用程序, 网站&#10;&#10;描述已自动生成"/>
          <p:cNvPicPr>
            <a:picLocks noChangeAspect="1"/>
          </p:cNvPicPr>
          <p:nvPr/>
        </p:nvPicPr>
        <p:blipFill rotWithShape="1">
          <a:blip r:embed="rId4"/>
          <a:srcRect t="4894"/>
          <a:stretch>
            <a:fillRect/>
          </a:stretch>
        </p:blipFill>
        <p:spPr>
          <a:xfrm>
            <a:off x="4128068" y="5314979"/>
            <a:ext cx="2226590" cy="4367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矩形 24"/>
          <p:cNvSpPr/>
          <p:nvPr/>
        </p:nvSpPr>
        <p:spPr>
          <a:xfrm>
            <a:off x="500574" y="8068241"/>
            <a:ext cx="2215434" cy="292155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箭头连接符 26"/>
          <p:cNvCxnSpPr/>
          <p:nvPr/>
        </p:nvCxnSpPr>
        <p:spPr>
          <a:xfrm flipV="1">
            <a:off x="3002921" y="7113494"/>
            <a:ext cx="949810" cy="1100824"/>
          </a:xfrm>
          <a:prstGeom prst="straightConnector1">
            <a:avLst/>
          </a:prstGeom>
          <a:ln w="38100">
            <a:solidFill>
              <a:srgbClr val="FD785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4128068" y="6197548"/>
            <a:ext cx="2215434" cy="1270369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3477826" y="4820481"/>
            <a:ext cx="604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10</a:t>
            </a:r>
            <a:endParaRPr lang="zh-CN" altLang="en-US" sz="1400" b="1" dirty="0"/>
          </a:p>
        </p:txBody>
      </p:sp>
      <p:sp>
        <p:nvSpPr>
          <p:cNvPr id="32" name="文本框 31"/>
          <p:cNvSpPr txBox="1"/>
          <p:nvPr/>
        </p:nvSpPr>
        <p:spPr>
          <a:xfrm>
            <a:off x="1281562" y="8669306"/>
            <a:ext cx="604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11</a:t>
            </a:r>
            <a:endParaRPr lang="zh-CN" altLang="en-US" sz="1400" b="1" dirty="0"/>
          </a:p>
        </p:txBody>
      </p:sp>
      <p:sp>
        <p:nvSpPr>
          <p:cNvPr id="33" name="文本框 32"/>
          <p:cNvSpPr txBox="1"/>
          <p:nvPr/>
        </p:nvSpPr>
        <p:spPr>
          <a:xfrm>
            <a:off x="3429000" y="9374771"/>
            <a:ext cx="604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图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12</a:t>
            </a:r>
            <a:endParaRPr lang="zh-CN" alt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99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UNIT_TABLE_BEAUTIFY" val="smartTable{a092db35-369a-45ce-b680-59af12df3d98}"/>
</p:tagLst>
</file>

<file path=ppt/tags/tag2.xml><?xml version="1.0" encoding="utf-8"?>
<p:tagLst xmlns:p="http://schemas.openxmlformats.org/presentationml/2006/main">
  <p:tag name="KSO_WM_UNIT_TABLE_BEAUTIFY" val="smartTable{a092db35-369a-45ce-b680-59af12df3d98}"/>
</p:tagLst>
</file>

<file path=ppt/tags/tag3.xml><?xml version="1.0" encoding="utf-8"?>
<p:tagLst xmlns:p="http://schemas.openxmlformats.org/presentationml/2006/main">
  <p:tag name="KSO_WM_UNIT_TABLE_BEAUTIFY" val="smartTable{a092db35-369a-45ce-b680-59af12df3d98}"/>
</p:tagLst>
</file>

<file path=ppt/tags/tag4.xml><?xml version="1.0" encoding="utf-8"?>
<p:tagLst xmlns:p="http://schemas.openxmlformats.org/presentationml/2006/main">
  <p:tag name="KSO_WPP_MARK_KEY" val="4312233b-ceec-4794-8867-5afeaae782d3"/>
  <p:tag name="COMMONDATA" val="eyJoZGlkIjoiODc5N2ZmZDJkMGNjMDAwMWI0ODI0ZjlhZTNjNGE4NWMifQ=="/>
  <p:tag name="commondata" val="eyJoZGlkIjoiODM4MDU4ZjA3NTRiYjVkYThlMDM5YzRkZTVmODdmM2I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2127</Words>
  <Application>WPS 演示</Application>
  <PresentationFormat>A4 纸张(210x297 毫米)</PresentationFormat>
  <Paragraphs>295</Paragraphs>
  <Slides>12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PingFang SC Regular</vt:lpstr>
      <vt:lpstr>思源宋体 Medium</vt:lpstr>
      <vt:lpstr>等线</vt:lpstr>
      <vt:lpstr>Calibri</vt:lpstr>
      <vt:lpstr>Arial Unicode MS</vt:lpstr>
      <vt:lpstr>等线 Light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a559</dc:creator>
  <cp:lastModifiedBy>夏</cp:lastModifiedBy>
  <cp:revision>212</cp:revision>
  <cp:lastPrinted>2020-05-12T06:56:00Z</cp:lastPrinted>
  <dcterms:created xsi:type="dcterms:W3CDTF">2020-05-12T03:29:00Z</dcterms:created>
  <dcterms:modified xsi:type="dcterms:W3CDTF">2024-04-10T13:27:26Z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047069A627F84F31BC5DBB275008E25A_12</vt:lpwstr>
  </property>
</Properties>
</file>